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301" r:id="rId6"/>
    <p:sldId id="287" r:id="rId7"/>
    <p:sldId id="285" r:id="rId8"/>
    <p:sldId id="300" r:id="rId9"/>
    <p:sldId id="286" r:id="rId10"/>
    <p:sldId id="288" r:id="rId11"/>
    <p:sldId id="289" r:id="rId12"/>
    <p:sldId id="291" r:id="rId13"/>
    <p:sldId id="302" r:id="rId14"/>
    <p:sldId id="293" r:id="rId15"/>
    <p:sldId id="284" r:id="rId16"/>
    <p:sldId id="277" r:id="rId17"/>
    <p:sldId id="278" r:id="rId18"/>
    <p:sldId id="279" r:id="rId19"/>
    <p:sldId id="295" r:id="rId20"/>
    <p:sldId id="304" r:id="rId21"/>
    <p:sldId id="294" r:id="rId22"/>
    <p:sldId id="297" r:id="rId23"/>
    <p:sldId id="298" r:id="rId24"/>
    <p:sldId id="299" r:id="rId25"/>
  </p:sldIdLst>
  <p:sldSz cx="9144000" cy="6858000" type="screen4x3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95" autoAdjust="0"/>
  </p:normalViewPr>
  <p:slideViewPr>
    <p:cSldViewPr>
      <p:cViewPr varScale="1">
        <p:scale>
          <a:sx n="103" d="100"/>
          <a:sy n="103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110389C-9CE4-4D63-98C7-F2EB6A1DAB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F1A83-FDFB-462A-B628-DF2555D642F8}" type="slidenum">
              <a:rPr lang="en-AU" smtClean="0"/>
              <a:pPr/>
              <a:t>1</a:t>
            </a:fld>
            <a:endParaRPr lang="en-A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389C-9CE4-4D63-98C7-F2EB6A1DAB32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E2C4-BE74-41E9-9A18-485690B545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435EE-09F9-434D-8675-3E202B7691E1}" type="slidenum">
              <a:rPr lang="en-AU" smtClean="0"/>
              <a:pPr/>
              <a:t>2</a:t>
            </a:fld>
            <a:endParaRPr lang="en-A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9A0B1-BAC7-434F-8690-57DB34156DCF}" type="slidenum">
              <a:rPr lang="en-AU" smtClean="0"/>
              <a:pPr/>
              <a:t>3</a:t>
            </a:fld>
            <a:endParaRPr lang="en-A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CC30E-16B9-4B75-A062-7FADB6E02EBA}" type="slidenum">
              <a:rPr lang="en-AU" smtClean="0"/>
              <a:pPr/>
              <a:t>4</a:t>
            </a:fld>
            <a:endParaRPr lang="en-A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D24B-2991-4A9F-8528-B400C4C8A1B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D24B-2991-4A9F-8528-B400C4C8A1B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E2C4-BE74-41E9-9A18-485690B545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389C-9CE4-4D63-98C7-F2EB6A1DAB32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0389C-9CE4-4D63-98C7-F2EB6A1DAB32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7B880-6C14-4FB8-A122-CED845213FD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1DC7-1E34-483A-93D4-EAB5F9E403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9C316-00E0-4F9B-A884-66E6CD4509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3E05-FB83-4453-9750-8537AB7BAD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F94F-808B-4483-8213-E66C4B1B012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BBF07-8928-4B60-9F68-22036C50777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0FAC-3DE9-43B3-A7F0-5DC42182BE2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6E17-4BD8-4842-817D-5A1AA32897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0261-D822-4210-837B-4EB4843BB3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6FBB-AEC5-4ED9-820D-B452DB2BD0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F602-ECC3-4862-A373-1B8C7BC5F9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E7FB-46D9-458B-8C6C-FE3A50D51C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A6663A-0995-4B0D-915B-B318024FBD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204788" y="601663"/>
            <a:ext cx="57150" cy="769937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" y="279"/>
              </a:cxn>
              <a:cxn ang="0">
                <a:pos x="11" y="485"/>
              </a:cxn>
            </a:cxnLst>
            <a:rect l="0" t="0" r="r" b="b"/>
            <a:pathLst>
              <a:path w="36" h="485">
                <a:moveTo>
                  <a:pt x="36" y="0"/>
                </a:moveTo>
                <a:cubicBezTo>
                  <a:pt x="0" y="87"/>
                  <a:pt x="12" y="186"/>
                  <a:pt x="3" y="279"/>
                </a:cubicBezTo>
                <a:cubicBezTo>
                  <a:pt x="6" y="348"/>
                  <a:pt x="11" y="485"/>
                  <a:pt x="11" y="485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auto">
          <a:xfrm>
            <a:off x="182563" y="1670050"/>
            <a:ext cx="195262" cy="280988"/>
          </a:xfrm>
          <a:custGeom>
            <a:avLst/>
            <a:gdLst/>
            <a:ahLst/>
            <a:cxnLst>
              <a:cxn ang="0">
                <a:pos x="115" y="75"/>
              </a:cxn>
              <a:cxn ang="0">
                <a:pos x="58" y="18"/>
              </a:cxn>
              <a:cxn ang="0">
                <a:pos x="0" y="100"/>
              </a:cxn>
              <a:cxn ang="0">
                <a:pos x="82" y="166"/>
              </a:cxn>
              <a:cxn ang="0">
                <a:pos x="91" y="42"/>
              </a:cxn>
              <a:cxn ang="0">
                <a:pos x="41" y="59"/>
              </a:cxn>
            </a:cxnLst>
            <a:rect l="0" t="0" r="r" b="b"/>
            <a:pathLst>
              <a:path w="123" h="177">
                <a:moveTo>
                  <a:pt x="115" y="75"/>
                </a:moveTo>
                <a:cubicBezTo>
                  <a:pt x="96" y="56"/>
                  <a:pt x="81" y="32"/>
                  <a:pt x="58" y="18"/>
                </a:cubicBezTo>
                <a:cubicBezTo>
                  <a:pt x="29" y="0"/>
                  <a:pt x="5" y="85"/>
                  <a:pt x="0" y="100"/>
                </a:cubicBezTo>
                <a:cubicBezTo>
                  <a:pt x="11" y="177"/>
                  <a:pt x="5" y="177"/>
                  <a:pt x="82" y="166"/>
                </a:cubicBezTo>
                <a:cubicBezTo>
                  <a:pt x="122" y="126"/>
                  <a:pt x="123" y="92"/>
                  <a:pt x="91" y="42"/>
                </a:cubicBezTo>
                <a:cubicBezTo>
                  <a:pt x="46" y="52"/>
                  <a:pt x="60" y="42"/>
                  <a:pt x="41" y="5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>
            <a:off x="141288" y="2235200"/>
            <a:ext cx="198437" cy="244475"/>
          </a:xfrm>
          <a:custGeom>
            <a:avLst/>
            <a:gdLst/>
            <a:ahLst/>
            <a:cxnLst>
              <a:cxn ang="0">
                <a:pos x="84" y="16"/>
              </a:cxn>
              <a:cxn ang="0">
                <a:pos x="10" y="48"/>
              </a:cxn>
              <a:cxn ang="0">
                <a:pos x="76" y="139"/>
              </a:cxn>
              <a:cxn ang="0">
                <a:pos x="125" y="81"/>
              </a:cxn>
              <a:cxn ang="0">
                <a:pos x="108" y="32"/>
              </a:cxn>
              <a:cxn ang="0">
                <a:pos x="59" y="16"/>
              </a:cxn>
              <a:cxn ang="0">
                <a:pos x="34" y="32"/>
              </a:cxn>
              <a:cxn ang="0">
                <a:pos x="26" y="57"/>
              </a:cxn>
            </a:cxnLst>
            <a:rect l="0" t="0" r="r" b="b"/>
            <a:pathLst>
              <a:path w="125" h="154">
                <a:moveTo>
                  <a:pt x="84" y="16"/>
                </a:moveTo>
                <a:cubicBezTo>
                  <a:pt x="31" y="6"/>
                  <a:pt x="26" y="0"/>
                  <a:pt x="10" y="48"/>
                </a:cubicBezTo>
                <a:cubicBezTo>
                  <a:pt x="18" y="125"/>
                  <a:pt x="0" y="154"/>
                  <a:pt x="76" y="139"/>
                </a:cubicBezTo>
                <a:cubicBezTo>
                  <a:pt x="104" y="120"/>
                  <a:pt x="115" y="113"/>
                  <a:pt x="125" y="81"/>
                </a:cubicBezTo>
                <a:cubicBezTo>
                  <a:pt x="119" y="65"/>
                  <a:pt x="124" y="37"/>
                  <a:pt x="108" y="32"/>
                </a:cubicBezTo>
                <a:cubicBezTo>
                  <a:pt x="92" y="27"/>
                  <a:pt x="59" y="16"/>
                  <a:pt x="59" y="16"/>
                </a:cubicBezTo>
                <a:cubicBezTo>
                  <a:pt x="51" y="21"/>
                  <a:pt x="40" y="24"/>
                  <a:pt x="34" y="32"/>
                </a:cubicBezTo>
                <a:cubicBezTo>
                  <a:pt x="29" y="39"/>
                  <a:pt x="26" y="57"/>
                  <a:pt x="26" y="5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4" name="Freeform 10"/>
          <p:cNvSpPr>
            <a:spLocks/>
          </p:cNvSpPr>
          <p:nvPr userDrawn="1"/>
        </p:nvSpPr>
        <p:spPr bwMode="auto">
          <a:xfrm>
            <a:off x="104775" y="2703513"/>
            <a:ext cx="230188" cy="301625"/>
          </a:xfrm>
          <a:custGeom>
            <a:avLst/>
            <a:gdLst/>
            <a:ahLst/>
            <a:cxnLst>
              <a:cxn ang="0">
                <a:pos x="123" y="66"/>
              </a:cxn>
              <a:cxn ang="0">
                <a:pos x="16" y="50"/>
              </a:cxn>
              <a:cxn ang="0">
                <a:pos x="33" y="190"/>
              </a:cxn>
              <a:cxn ang="0">
                <a:pos x="123" y="148"/>
              </a:cxn>
              <a:cxn ang="0">
                <a:pos x="57" y="58"/>
              </a:cxn>
            </a:cxnLst>
            <a:rect l="0" t="0" r="r" b="b"/>
            <a:pathLst>
              <a:path w="145" h="190">
                <a:moveTo>
                  <a:pt x="123" y="66"/>
                </a:moveTo>
                <a:cubicBezTo>
                  <a:pt x="64" y="15"/>
                  <a:pt x="66" y="0"/>
                  <a:pt x="16" y="50"/>
                </a:cubicBezTo>
                <a:cubicBezTo>
                  <a:pt x="0" y="99"/>
                  <a:pt x="4" y="148"/>
                  <a:pt x="33" y="190"/>
                </a:cubicBezTo>
                <a:cubicBezTo>
                  <a:pt x="85" y="180"/>
                  <a:pt x="84" y="175"/>
                  <a:pt x="123" y="148"/>
                </a:cubicBezTo>
                <a:cubicBezTo>
                  <a:pt x="145" y="83"/>
                  <a:pt x="115" y="58"/>
                  <a:pt x="57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8" name="Freeform 14"/>
          <p:cNvSpPr>
            <a:spLocks/>
          </p:cNvSpPr>
          <p:nvPr userDrawn="1"/>
        </p:nvSpPr>
        <p:spPr bwMode="auto">
          <a:xfrm>
            <a:off x="79375" y="3197225"/>
            <a:ext cx="388938" cy="447675"/>
          </a:xfrm>
          <a:custGeom>
            <a:avLst/>
            <a:gdLst/>
            <a:ahLst/>
            <a:cxnLst>
              <a:cxn ang="0">
                <a:pos x="41" y="27"/>
              </a:cxn>
              <a:cxn ang="0">
                <a:pos x="106" y="68"/>
              </a:cxn>
              <a:cxn ang="0">
                <a:pos x="82" y="216"/>
              </a:cxn>
              <a:cxn ang="0">
                <a:pos x="24" y="60"/>
              </a:cxn>
              <a:cxn ang="0">
                <a:pos x="16" y="35"/>
              </a:cxn>
              <a:cxn ang="0">
                <a:pos x="8" y="10"/>
              </a:cxn>
              <a:cxn ang="0">
                <a:pos x="41" y="27"/>
              </a:cxn>
            </a:cxnLst>
            <a:rect l="0" t="0" r="r" b="b"/>
            <a:pathLst>
              <a:path w="174" h="216">
                <a:moveTo>
                  <a:pt x="41" y="27"/>
                </a:moveTo>
                <a:cubicBezTo>
                  <a:pt x="87" y="14"/>
                  <a:pt x="174" y="0"/>
                  <a:pt x="106" y="68"/>
                </a:cubicBezTo>
                <a:cubicBezTo>
                  <a:pt x="101" y="118"/>
                  <a:pt x="97" y="168"/>
                  <a:pt x="82" y="216"/>
                </a:cubicBezTo>
                <a:cubicBezTo>
                  <a:pt x="49" y="183"/>
                  <a:pt x="40" y="106"/>
                  <a:pt x="24" y="60"/>
                </a:cubicBezTo>
                <a:cubicBezTo>
                  <a:pt x="21" y="52"/>
                  <a:pt x="19" y="43"/>
                  <a:pt x="16" y="35"/>
                </a:cubicBezTo>
                <a:cubicBezTo>
                  <a:pt x="13" y="27"/>
                  <a:pt x="0" y="6"/>
                  <a:pt x="8" y="10"/>
                </a:cubicBezTo>
                <a:cubicBezTo>
                  <a:pt x="19" y="16"/>
                  <a:pt x="30" y="21"/>
                  <a:pt x="41" y="27"/>
                </a:cubicBezTo>
                <a:close/>
              </a:path>
            </a:pathLst>
          </a:custGeom>
          <a:noFill/>
          <a:ln w="158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39" name="Freeform 15"/>
          <p:cNvSpPr>
            <a:spLocks/>
          </p:cNvSpPr>
          <p:nvPr userDrawn="1"/>
        </p:nvSpPr>
        <p:spPr bwMode="auto">
          <a:xfrm>
            <a:off x="77788" y="3768725"/>
            <a:ext cx="390525" cy="381000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48" y="21"/>
              </a:cxn>
              <a:cxn ang="0">
                <a:pos x="140" y="45"/>
              </a:cxn>
              <a:cxn ang="0">
                <a:pos x="99" y="202"/>
              </a:cxn>
              <a:cxn ang="0">
                <a:pos x="74" y="210"/>
              </a:cxn>
              <a:cxn ang="0">
                <a:pos x="33" y="111"/>
              </a:cxn>
              <a:cxn ang="0">
                <a:pos x="17" y="29"/>
              </a:cxn>
              <a:cxn ang="0">
                <a:pos x="9" y="4"/>
              </a:cxn>
              <a:cxn ang="0">
                <a:pos x="0" y="21"/>
              </a:cxn>
            </a:cxnLst>
            <a:rect l="0" t="0" r="r" b="b"/>
            <a:pathLst>
              <a:path w="156" h="210">
                <a:moveTo>
                  <a:pt x="0" y="21"/>
                </a:moveTo>
                <a:cubicBezTo>
                  <a:pt x="52" y="12"/>
                  <a:pt x="91" y="0"/>
                  <a:pt x="148" y="21"/>
                </a:cubicBezTo>
                <a:cubicBezTo>
                  <a:pt x="156" y="24"/>
                  <a:pt x="142" y="37"/>
                  <a:pt x="140" y="45"/>
                </a:cubicBezTo>
                <a:cubicBezTo>
                  <a:pt x="134" y="67"/>
                  <a:pt x="115" y="186"/>
                  <a:pt x="99" y="202"/>
                </a:cubicBezTo>
                <a:cubicBezTo>
                  <a:pt x="93" y="208"/>
                  <a:pt x="82" y="207"/>
                  <a:pt x="74" y="210"/>
                </a:cubicBezTo>
                <a:cubicBezTo>
                  <a:pt x="63" y="175"/>
                  <a:pt x="45" y="146"/>
                  <a:pt x="33" y="111"/>
                </a:cubicBezTo>
                <a:cubicBezTo>
                  <a:pt x="24" y="85"/>
                  <a:pt x="25" y="56"/>
                  <a:pt x="17" y="29"/>
                </a:cubicBezTo>
                <a:cubicBezTo>
                  <a:pt x="14" y="21"/>
                  <a:pt x="17" y="8"/>
                  <a:pt x="9" y="4"/>
                </a:cubicBezTo>
                <a:cubicBezTo>
                  <a:pt x="3" y="1"/>
                  <a:pt x="3" y="15"/>
                  <a:pt x="0" y="21"/>
                </a:cubicBezTo>
                <a:close/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40" name="Freeform 16"/>
          <p:cNvSpPr>
            <a:spLocks/>
          </p:cNvSpPr>
          <p:nvPr userDrawn="1"/>
        </p:nvSpPr>
        <p:spPr bwMode="auto">
          <a:xfrm>
            <a:off x="77788" y="4286250"/>
            <a:ext cx="490537" cy="508000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157" y="57"/>
              </a:cxn>
              <a:cxn ang="0">
                <a:pos x="190" y="320"/>
              </a:cxn>
              <a:cxn ang="0">
                <a:pos x="33" y="262"/>
              </a:cxn>
              <a:cxn ang="0">
                <a:pos x="25" y="65"/>
              </a:cxn>
              <a:cxn ang="0">
                <a:pos x="0" y="81"/>
              </a:cxn>
            </a:cxnLst>
            <a:rect l="0" t="0" r="r" b="b"/>
            <a:pathLst>
              <a:path w="309" h="320">
                <a:moveTo>
                  <a:pt x="0" y="81"/>
                </a:moveTo>
                <a:cubicBezTo>
                  <a:pt x="54" y="71"/>
                  <a:pt x="101" y="62"/>
                  <a:pt x="157" y="57"/>
                </a:cubicBezTo>
                <a:cubicBezTo>
                  <a:pt x="309" y="0"/>
                  <a:pt x="217" y="208"/>
                  <a:pt x="190" y="320"/>
                </a:cubicBezTo>
                <a:cubicBezTo>
                  <a:pt x="154" y="284"/>
                  <a:pt x="84" y="273"/>
                  <a:pt x="33" y="262"/>
                </a:cubicBezTo>
                <a:cubicBezTo>
                  <a:pt x="7" y="184"/>
                  <a:pt x="39" y="140"/>
                  <a:pt x="25" y="65"/>
                </a:cubicBezTo>
                <a:cubicBezTo>
                  <a:pt x="23" y="55"/>
                  <a:pt x="8" y="76"/>
                  <a:pt x="0" y="81"/>
                </a:cubicBezTo>
                <a:close/>
              </a:path>
            </a:pathLst>
          </a:custGeom>
          <a:noFill/>
          <a:ln w="1587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41" name="Freeform 17"/>
          <p:cNvSpPr>
            <a:spLocks/>
          </p:cNvSpPr>
          <p:nvPr userDrawn="1"/>
        </p:nvSpPr>
        <p:spPr bwMode="auto">
          <a:xfrm>
            <a:off x="65088" y="5019675"/>
            <a:ext cx="474662" cy="414338"/>
          </a:xfrm>
          <a:custGeom>
            <a:avLst/>
            <a:gdLst/>
            <a:ahLst/>
            <a:cxnLst>
              <a:cxn ang="0">
                <a:pos x="50" y="14"/>
              </a:cxn>
              <a:cxn ang="0">
                <a:pos x="280" y="22"/>
              </a:cxn>
              <a:cxn ang="0">
                <a:pos x="272" y="80"/>
              </a:cxn>
              <a:cxn ang="0">
                <a:pos x="247" y="212"/>
              </a:cxn>
              <a:cxn ang="0">
                <a:pos x="198" y="236"/>
              </a:cxn>
              <a:cxn ang="0">
                <a:pos x="41" y="261"/>
              </a:cxn>
              <a:cxn ang="0">
                <a:pos x="33" y="236"/>
              </a:cxn>
              <a:cxn ang="0">
                <a:pos x="50" y="14"/>
              </a:cxn>
            </a:cxnLst>
            <a:rect l="0" t="0" r="r" b="b"/>
            <a:pathLst>
              <a:path w="299" h="261">
                <a:moveTo>
                  <a:pt x="50" y="14"/>
                </a:moveTo>
                <a:cubicBezTo>
                  <a:pt x="127" y="17"/>
                  <a:pt x="206" y="0"/>
                  <a:pt x="280" y="22"/>
                </a:cubicBezTo>
                <a:cubicBezTo>
                  <a:pt x="299" y="28"/>
                  <a:pt x="276" y="61"/>
                  <a:pt x="272" y="80"/>
                </a:cubicBezTo>
                <a:cubicBezTo>
                  <a:pt x="265" y="115"/>
                  <a:pt x="261" y="182"/>
                  <a:pt x="247" y="212"/>
                </a:cubicBezTo>
                <a:cubicBezTo>
                  <a:pt x="242" y="223"/>
                  <a:pt x="208" y="233"/>
                  <a:pt x="198" y="236"/>
                </a:cubicBezTo>
                <a:cubicBezTo>
                  <a:pt x="145" y="250"/>
                  <a:pt x="97" y="256"/>
                  <a:pt x="41" y="261"/>
                </a:cubicBezTo>
                <a:cubicBezTo>
                  <a:pt x="38" y="253"/>
                  <a:pt x="34" y="245"/>
                  <a:pt x="33" y="236"/>
                </a:cubicBezTo>
                <a:cubicBezTo>
                  <a:pt x="32" y="224"/>
                  <a:pt x="0" y="14"/>
                  <a:pt x="50" y="14"/>
                </a:cubicBezTo>
                <a:close/>
              </a:path>
            </a:pathLst>
          </a:custGeom>
          <a:noFill/>
          <a:ln w="15875">
            <a:solidFill>
              <a:srgbClr val="FF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043" name="Freeform 19"/>
          <p:cNvSpPr>
            <a:spLocks/>
          </p:cNvSpPr>
          <p:nvPr userDrawn="1"/>
        </p:nvSpPr>
        <p:spPr bwMode="auto">
          <a:xfrm>
            <a:off x="60325" y="5595938"/>
            <a:ext cx="258763" cy="935037"/>
          </a:xfrm>
          <a:custGeom>
            <a:avLst/>
            <a:gdLst/>
            <a:ahLst/>
            <a:cxnLst>
              <a:cxn ang="0">
                <a:pos x="159" y="79"/>
              </a:cxn>
              <a:cxn ang="0">
                <a:pos x="77" y="13"/>
              </a:cxn>
              <a:cxn ang="0">
                <a:pos x="36" y="79"/>
              </a:cxn>
              <a:cxn ang="0">
                <a:pos x="11" y="161"/>
              </a:cxn>
              <a:cxn ang="0">
                <a:pos x="53" y="227"/>
              </a:cxn>
              <a:cxn ang="0">
                <a:pos x="118" y="178"/>
              </a:cxn>
              <a:cxn ang="0">
                <a:pos x="94" y="170"/>
              </a:cxn>
              <a:cxn ang="0">
                <a:pos x="28" y="211"/>
              </a:cxn>
              <a:cxn ang="0">
                <a:pos x="20" y="285"/>
              </a:cxn>
              <a:cxn ang="0">
                <a:pos x="61" y="326"/>
              </a:cxn>
              <a:cxn ang="0">
                <a:pos x="85" y="285"/>
              </a:cxn>
              <a:cxn ang="0">
                <a:pos x="28" y="334"/>
              </a:cxn>
              <a:cxn ang="0">
                <a:pos x="3" y="408"/>
              </a:cxn>
              <a:cxn ang="0">
                <a:pos x="44" y="482"/>
              </a:cxn>
              <a:cxn ang="0">
                <a:pos x="53" y="416"/>
              </a:cxn>
              <a:cxn ang="0">
                <a:pos x="61" y="532"/>
              </a:cxn>
              <a:cxn ang="0">
                <a:pos x="94" y="482"/>
              </a:cxn>
              <a:cxn ang="0">
                <a:pos x="127" y="589"/>
              </a:cxn>
              <a:cxn ang="0">
                <a:pos x="151" y="556"/>
              </a:cxn>
            </a:cxnLst>
            <a:rect l="0" t="0" r="r" b="b"/>
            <a:pathLst>
              <a:path w="163" h="589">
                <a:moveTo>
                  <a:pt x="159" y="79"/>
                </a:moveTo>
                <a:cubicBezTo>
                  <a:pt x="131" y="13"/>
                  <a:pt x="144" y="0"/>
                  <a:pt x="77" y="13"/>
                </a:cubicBezTo>
                <a:cubicBezTo>
                  <a:pt x="58" y="33"/>
                  <a:pt x="52" y="56"/>
                  <a:pt x="36" y="79"/>
                </a:cubicBezTo>
                <a:cubicBezTo>
                  <a:pt x="16" y="139"/>
                  <a:pt x="25" y="111"/>
                  <a:pt x="11" y="161"/>
                </a:cubicBezTo>
                <a:cubicBezTo>
                  <a:pt x="21" y="189"/>
                  <a:pt x="32" y="207"/>
                  <a:pt x="53" y="227"/>
                </a:cubicBezTo>
                <a:cubicBezTo>
                  <a:pt x="61" y="226"/>
                  <a:pt x="163" y="223"/>
                  <a:pt x="118" y="178"/>
                </a:cubicBezTo>
                <a:cubicBezTo>
                  <a:pt x="112" y="172"/>
                  <a:pt x="102" y="173"/>
                  <a:pt x="94" y="170"/>
                </a:cubicBezTo>
                <a:cubicBezTo>
                  <a:pt x="66" y="179"/>
                  <a:pt x="48" y="189"/>
                  <a:pt x="28" y="211"/>
                </a:cubicBezTo>
                <a:cubicBezTo>
                  <a:pt x="18" y="239"/>
                  <a:pt x="0" y="259"/>
                  <a:pt x="20" y="285"/>
                </a:cubicBezTo>
                <a:cubicBezTo>
                  <a:pt x="32" y="300"/>
                  <a:pt x="61" y="326"/>
                  <a:pt x="61" y="326"/>
                </a:cubicBezTo>
                <a:cubicBezTo>
                  <a:pt x="91" y="316"/>
                  <a:pt x="118" y="316"/>
                  <a:pt x="85" y="285"/>
                </a:cubicBezTo>
                <a:cubicBezTo>
                  <a:pt x="54" y="295"/>
                  <a:pt x="46" y="307"/>
                  <a:pt x="28" y="334"/>
                </a:cubicBezTo>
                <a:cubicBezTo>
                  <a:pt x="20" y="359"/>
                  <a:pt x="3" y="408"/>
                  <a:pt x="3" y="408"/>
                </a:cubicBezTo>
                <a:cubicBezTo>
                  <a:pt x="14" y="442"/>
                  <a:pt x="18" y="456"/>
                  <a:pt x="44" y="482"/>
                </a:cubicBezTo>
                <a:cubicBezTo>
                  <a:pt x="89" y="468"/>
                  <a:pt x="106" y="436"/>
                  <a:pt x="53" y="416"/>
                </a:cubicBezTo>
                <a:cubicBezTo>
                  <a:pt x="38" y="459"/>
                  <a:pt x="24" y="495"/>
                  <a:pt x="61" y="532"/>
                </a:cubicBezTo>
                <a:cubicBezTo>
                  <a:pt x="97" y="518"/>
                  <a:pt x="107" y="522"/>
                  <a:pt x="94" y="482"/>
                </a:cubicBezTo>
                <a:cubicBezTo>
                  <a:pt x="47" y="529"/>
                  <a:pt x="77" y="573"/>
                  <a:pt x="127" y="589"/>
                </a:cubicBezTo>
                <a:cubicBezTo>
                  <a:pt x="145" y="562"/>
                  <a:pt x="137" y="572"/>
                  <a:pt x="151" y="556"/>
                </a:cubicBezTo>
              </a:path>
            </a:pathLst>
          </a:custGeom>
          <a:noFill/>
          <a:ln w="15875">
            <a:solidFill>
              <a:srgbClr val="FFCC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11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 and Gesture recognition techniques</a:t>
            </a:r>
            <a:endParaRPr lang="en-A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n-US" dirty="0" smtClean="0"/>
              <a:t>1. Describe Vocabulary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5705490" cy="543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7715272" cy="399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r>
              <a:rPr lang="en-US" dirty="0" smtClean="0"/>
              <a:t>2&amp;3)Collect and Label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15 examples of each class (type to be recognized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11</a:t>
            </a:fld>
            <a:endParaRPr lang="en-NZ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714620"/>
            <a:ext cx="779050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772400" cy="3733800"/>
          </a:xfrm>
        </p:spPr>
        <p:txBody>
          <a:bodyPr/>
          <a:lstStyle/>
          <a:p>
            <a:r>
              <a:rPr lang="en-US" dirty="0" smtClean="0"/>
              <a:t>For each stroke we calculate up to 114 features of each ink stroke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12</a:t>
            </a:fld>
            <a:endParaRPr lang="en-NZ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592" y="2219306"/>
          <a:ext cx="7272808" cy="4613384"/>
        </p:xfrm>
        <a:graphic>
          <a:graphicData uri="http://schemas.openxmlformats.org/drawingml/2006/table">
            <a:tbl>
              <a:tblPr/>
              <a:tblGrid>
                <a:gridCol w="2400026"/>
                <a:gridCol w="4872782"/>
              </a:tblGrid>
              <a:tr h="363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 Category 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7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Curvature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angle traversed by the stroke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Density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Amount of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ink inside stroke bounding box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Direction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 change in direction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Divider Results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shape divider result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Intersections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Self intersections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Pressure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 pressure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Size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Bounding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box length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Spatial context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Distance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the closest stroke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Temporal context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Distance to the next stroke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Time / speed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duration of the stroke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39552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Compute Features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04864"/>
            <a:ext cx="6059204" cy="43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Generate Model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 RATA interface to </a:t>
            </a:r>
            <a:r>
              <a:rPr lang="en-US" dirty="0" err="1" smtClean="0"/>
              <a:t>Weka</a:t>
            </a:r>
            <a:endParaRPr lang="en-US" dirty="0" smtClean="0"/>
          </a:p>
          <a:p>
            <a:pPr>
              <a:buNone/>
            </a:pP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8067689" cy="43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n-US" dirty="0" smtClean="0"/>
              <a:t>Using the recognizer component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Load it</a:t>
            </a:r>
          </a:p>
          <a:p>
            <a:pPr>
              <a:buNone/>
            </a:pPr>
            <a:r>
              <a:rPr lang="en-GB" sz="2000" dirty="0" smtClean="0"/>
              <a:t>	</a:t>
            </a:r>
            <a:r>
              <a:rPr lang="en-GB" sz="2000" dirty="0" err="1" smtClean="0"/>
              <a:t>inkPanelClassifier</a:t>
            </a:r>
            <a:r>
              <a:rPr lang="en-GB" sz="2000" dirty="0" smtClean="0"/>
              <a:t> = </a:t>
            </a:r>
            <a:r>
              <a:rPr lang="en-GB" sz="2000" dirty="0" err="1" smtClean="0">
                <a:solidFill>
                  <a:srgbClr val="2B91AF"/>
                </a:solidFill>
              </a:rPr>
              <a:t>ClassifierCreator.GetClassifier</a:t>
            </a:r>
            <a:r>
              <a:rPr lang="en-GB" sz="2000" dirty="0" smtClean="0">
                <a:solidFill>
                  <a:srgbClr val="2B91AF"/>
                </a:solidFill>
              </a:rPr>
              <a:t> ( 		</a:t>
            </a:r>
            <a:r>
              <a:rPr lang="en-GB" sz="2000" dirty="0" smtClean="0">
                <a:solidFill>
                  <a:srgbClr val="A31515"/>
                </a:solidFill>
              </a:rPr>
              <a:t>"C:\\Users....</a:t>
            </a:r>
            <a:r>
              <a:rPr lang="en-GB" sz="2000" dirty="0" err="1" smtClean="0">
                <a:solidFill>
                  <a:srgbClr val="A31515"/>
                </a:solidFill>
              </a:rPr>
              <a:t>rata.model</a:t>
            </a:r>
            <a:r>
              <a:rPr lang="en-GB" sz="2000" dirty="0" smtClean="0">
                <a:solidFill>
                  <a:srgbClr val="A31515"/>
                </a:solidFill>
              </a:rPr>
              <a:t>");</a:t>
            </a:r>
          </a:p>
          <a:p>
            <a:pPr>
              <a:buNone/>
            </a:pPr>
            <a:endParaRPr lang="en-US" sz="2000" dirty="0" smtClean="0">
              <a:solidFill>
                <a:srgbClr val="A31515"/>
              </a:solidFill>
            </a:endParaRPr>
          </a:p>
          <a:p>
            <a:r>
              <a:rPr lang="en-US" sz="2000" dirty="0" smtClean="0"/>
              <a:t>Pass ink strokes </a:t>
            </a:r>
          </a:p>
          <a:p>
            <a:pPr lvl="1">
              <a:buNone/>
            </a:pP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string result = </a:t>
            </a:r>
            <a:r>
              <a:rPr lang="en-GB" sz="2000" dirty="0" err="1" smtClean="0"/>
              <a:t>inkPanelClassifier.classifierClassify</a:t>
            </a:r>
            <a:r>
              <a:rPr lang="en-GB" sz="2000" dirty="0" smtClean="0"/>
              <a:t>( </a:t>
            </a:r>
            <a:r>
              <a:rPr lang="en-GB" sz="2000" dirty="0" err="1" smtClean="0"/>
              <a:t>myDrawingInk.Ink.Strokes</a:t>
            </a:r>
            <a:r>
              <a:rPr lang="en-GB" sz="2000" dirty="0" smtClean="0"/>
              <a:t>, </a:t>
            </a:r>
            <a:r>
              <a:rPr lang="en-GB" sz="2000" dirty="0" err="1" smtClean="0"/>
              <a:t>myDrawingInk.Stroke</a:t>
            </a:r>
            <a:r>
              <a:rPr lang="en-GB" sz="2000" dirty="0" smtClean="0"/>
              <a:t>[</a:t>
            </a:r>
            <a:r>
              <a:rPr lang="en-GB" sz="2000" dirty="0" err="1" smtClean="0"/>
              <a:t>i</a:t>
            </a:r>
            <a:r>
              <a:rPr lang="en-GB" sz="2000" dirty="0" smtClean="0"/>
              <a:t>]);</a:t>
            </a:r>
          </a:p>
          <a:p>
            <a:pPr lvl="1"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if (</a:t>
            </a:r>
            <a:r>
              <a:rPr lang="en-GB" sz="2000" dirty="0" err="1" smtClean="0">
                <a:solidFill>
                  <a:srgbClr val="0000FF"/>
                </a:solidFill>
              </a:rPr>
              <a:t>result.Equals</a:t>
            </a:r>
            <a:r>
              <a:rPr lang="en-GB" sz="2000" dirty="0" smtClean="0">
                <a:solidFill>
                  <a:srgbClr val="0000FF"/>
                </a:solidFill>
              </a:rPr>
              <a:t>(</a:t>
            </a:r>
            <a:r>
              <a:rPr lang="en-GB" sz="2000" dirty="0" smtClean="0">
                <a:solidFill>
                  <a:srgbClr val="A31515"/>
                </a:solidFill>
              </a:rPr>
              <a:t>“mouth"))</a:t>
            </a:r>
            <a:endParaRPr lang="en-GB" sz="2000" dirty="0" smtClean="0">
              <a:solidFill>
                <a:srgbClr val="A31515"/>
              </a:solidFill>
            </a:endParaRPr>
          </a:p>
          <a:p>
            <a:pPr lvl="1">
              <a:buNone/>
            </a:pPr>
            <a:r>
              <a:rPr lang="en-GB" sz="2000" dirty="0" smtClean="0">
                <a:solidFill>
                  <a:srgbClr val="A31515"/>
                </a:solidFill>
              </a:rPr>
              <a:t> </a:t>
            </a:r>
            <a:r>
              <a:rPr lang="en-GB" sz="2000" dirty="0" err="1" smtClean="0"/>
              <a:t>myDrawingInk.Stroke</a:t>
            </a:r>
            <a:r>
              <a:rPr lang="en-GB" sz="2000" dirty="0" smtClean="0"/>
              <a:t>[</a:t>
            </a:r>
            <a:r>
              <a:rPr lang="en-GB" sz="2000" dirty="0" err="1" smtClean="0"/>
              <a:t>i</a:t>
            </a:r>
            <a:r>
              <a:rPr lang="en-GB" sz="2000" dirty="0" smtClean="0"/>
              <a:t>].</a:t>
            </a:r>
            <a:r>
              <a:rPr lang="en-GB" sz="2000" dirty="0" err="1" smtClean="0"/>
              <a:t>Color.Green</a:t>
            </a:r>
            <a:r>
              <a:rPr lang="en-GB" sz="2000" dirty="0" smtClean="0"/>
              <a:t>;</a:t>
            </a:r>
            <a:endParaRPr lang="en-GB" sz="2000" dirty="0" smtClean="0"/>
          </a:p>
          <a:p>
            <a:pPr lvl="1"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else .....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14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 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Many algorithms in WEKA</a:t>
            </a:r>
          </a:p>
          <a:p>
            <a:pPr lvl="1"/>
            <a:r>
              <a:rPr lang="en-US" altLang="zh-TW" dirty="0" smtClean="0"/>
              <a:t>Want good ones for sketch recognition</a:t>
            </a:r>
          </a:p>
          <a:p>
            <a:r>
              <a:rPr lang="en-US" altLang="zh-TW" dirty="0" smtClean="0"/>
              <a:t>Select 9 Algorithms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Looking for accuracy</a:t>
            </a:r>
          </a:p>
          <a:p>
            <a:pPr lvl="1"/>
            <a:r>
              <a:rPr lang="en-US" altLang="zh-TW" dirty="0" smtClean="0"/>
              <a:t>Parameter tuning, ensembles, feature selection</a:t>
            </a:r>
          </a:p>
        </p:txBody>
      </p:sp>
      <p:pic>
        <p:nvPicPr>
          <p:cNvPr id="14340" name="Picture 4" descr="http://www.andregelleconstruction.com/pile-of-rock.jpg"/>
          <p:cNvPicPr>
            <a:picLocks noChangeAspect="1" noChangeArrowheads="1"/>
          </p:cNvPicPr>
          <p:nvPr/>
        </p:nvPicPr>
        <p:blipFill>
          <a:blip r:embed="rId3" cstate="print"/>
          <a:srcRect l="5889" t="8696" r="5781" b="8696"/>
          <a:stretch>
            <a:fillRect/>
          </a:stretch>
        </p:blipFill>
        <p:spPr bwMode="auto">
          <a:xfrm>
            <a:off x="755577" y="3140968"/>
            <a:ext cx="2520000" cy="15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://f23.yahoofs.com/myper/F34DJIOGRk9f6FoGlpSHwg--/blog/ap_F23_20090426024339702.jpg?TTAGc.LBPi5YO5da"/>
          <p:cNvPicPr>
            <a:picLocks noChangeAspect="1" noChangeArrowheads="1"/>
          </p:cNvPicPr>
          <p:nvPr/>
        </p:nvPicPr>
        <p:blipFill>
          <a:blip r:embed="rId4" cstate="print"/>
          <a:srcRect l="66667" t="36331"/>
          <a:stretch>
            <a:fillRect/>
          </a:stretch>
        </p:blipFill>
        <p:spPr bwMode="auto">
          <a:xfrm rot="16200000">
            <a:off x="4287065" y="2705826"/>
            <a:ext cx="1806639" cy="253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線單箭頭接點 7"/>
          <p:cNvCxnSpPr/>
          <p:nvPr/>
        </p:nvCxnSpPr>
        <p:spPr>
          <a:xfrm>
            <a:off x="3563889" y="3861048"/>
            <a:ext cx="353199" cy="6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群組 9"/>
          <p:cNvGrpSpPr/>
          <p:nvPr/>
        </p:nvGrpSpPr>
        <p:grpSpPr>
          <a:xfrm>
            <a:off x="7000885" y="2852936"/>
            <a:ext cx="2143116" cy="2461929"/>
            <a:chOff x="6786578" y="3929066"/>
            <a:chExt cx="2143116" cy="2461929"/>
          </a:xfrm>
        </p:grpSpPr>
        <p:pic>
          <p:nvPicPr>
            <p:cNvPr id="14346" name="Picture 10" descr="http://www.gemplayer.com/images/birthstone/ryps0072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6578" y="3929066"/>
              <a:ext cx="2143116" cy="21431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文字方塊 8"/>
            <p:cNvSpPr txBox="1"/>
            <p:nvPr/>
          </p:nvSpPr>
          <p:spPr>
            <a:xfrm>
              <a:off x="6858016" y="5929330"/>
              <a:ext cx="20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Polish</a:t>
              </a:r>
              <a:endParaRPr lang="zh-TW" altLang="en-US" sz="2400" dirty="0"/>
            </a:p>
          </p:txBody>
        </p:sp>
      </p:grpSp>
      <p:cxnSp>
        <p:nvCxnSpPr>
          <p:cNvPr id="11" name="直線單箭頭接點 7"/>
          <p:cNvCxnSpPr/>
          <p:nvPr/>
        </p:nvCxnSpPr>
        <p:spPr>
          <a:xfrm>
            <a:off x="6660233" y="3933056"/>
            <a:ext cx="353199" cy="6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http://pic2.nipic.com/20090331/423069_121025072_2.jpg"/>
          <p:cNvPicPr>
            <a:picLocks noChangeAspect="1" noChangeArrowheads="1"/>
          </p:cNvPicPr>
          <p:nvPr/>
        </p:nvPicPr>
        <p:blipFill>
          <a:blip r:embed="rId2" cstate="print"/>
          <a:srcRect b="9962"/>
          <a:stretch>
            <a:fillRect/>
          </a:stretch>
        </p:blipFill>
        <p:spPr bwMode="auto">
          <a:xfrm>
            <a:off x="5286380" y="1071546"/>
            <a:ext cx="3714776" cy="218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 usage</a:t>
            </a:r>
            <a:endParaRPr lang="zh-TW" altLang="en-US" dirty="0"/>
          </a:p>
        </p:txBody>
      </p:sp>
      <p:grpSp>
        <p:nvGrpSpPr>
          <p:cNvPr id="3" name="群組 16"/>
          <p:cNvGrpSpPr/>
          <p:nvPr/>
        </p:nvGrpSpPr>
        <p:grpSpPr>
          <a:xfrm>
            <a:off x="5072066" y="1285860"/>
            <a:ext cx="805319" cy="924712"/>
            <a:chOff x="654839" y="2105547"/>
            <a:chExt cx="1525864" cy="1752081"/>
          </a:xfrm>
        </p:grpSpPr>
        <p:pic>
          <p:nvPicPr>
            <p:cNvPr id="10" name="Picture 113" descr="p02_D.jpg"/>
            <p:cNvPicPr/>
            <p:nvPr/>
          </p:nvPicPr>
          <p:blipFill>
            <a:blip r:embed="rId3" cstate="print">
              <a:grayscl/>
            </a:blip>
            <a:srcRect l="10115" r="58272" b="63087"/>
            <a:stretch>
              <a:fillRect/>
            </a:stretch>
          </p:blipFill>
          <p:spPr>
            <a:xfrm rot="1678954">
              <a:off x="682860" y="2144885"/>
              <a:ext cx="1172982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1" name="Picture 113" descr="p02_D.jpg"/>
            <p:cNvPicPr/>
            <p:nvPr/>
          </p:nvPicPr>
          <p:blipFill>
            <a:blip r:embed="rId3" cstate="print">
              <a:grayscl/>
            </a:blip>
            <a:srcRect l="10115" r="58272" b="63087"/>
            <a:stretch>
              <a:fillRect/>
            </a:stretch>
          </p:blipFill>
          <p:spPr>
            <a:xfrm rot="1280931">
              <a:off x="654839" y="2105547"/>
              <a:ext cx="1172982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2" name="Picture 126" descr="p01_C.jpg"/>
            <p:cNvPicPr/>
            <p:nvPr/>
          </p:nvPicPr>
          <p:blipFill>
            <a:blip r:embed="rId4" cstate="print">
              <a:grayscl/>
            </a:blip>
            <a:srcRect l="35811" t="8844" r="22060" b="38613"/>
            <a:stretch>
              <a:fillRect/>
            </a:stretch>
          </p:blipFill>
          <p:spPr>
            <a:xfrm>
              <a:off x="1071538" y="2786058"/>
              <a:ext cx="1109165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4" name="群組 12"/>
          <p:cNvGrpSpPr/>
          <p:nvPr/>
        </p:nvGrpSpPr>
        <p:grpSpPr>
          <a:xfrm>
            <a:off x="5895299" y="1285860"/>
            <a:ext cx="1391345" cy="1442423"/>
            <a:chOff x="1285852" y="4677314"/>
            <a:chExt cx="1827854" cy="1894958"/>
          </a:xfrm>
        </p:grpSpPr>
        <p:pic>
          <p:nvPicPr>
            <p:cNvPr id="14" name="Picture 113" descr="p02_D.jpg"/>
            <p:cNvPicPr/>
            <p:nvPr/>
          </p:nvPicPr>
          <p:blipFill>
            <a:blip r:embed="rId5" cstate="print"/>
            <a:srcRect l="10115" r="58272" b="63087"/>
            <a:stretch>
              <a:fillRect/>
            </a:stretch>
          </p:blipFill>
          <p:spPr>
            <a:xfrm rot="1814440">
              <a:off x="1923105" y="4723036"/>
              <a:ext cx="1172982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5" name="Picture 113" descr="p02_D.jpg"/>
            <p:cNvPicPr/>
            <p:nvPr/>
          </p:nvPicPr>
          <p:blipFill>
            <a:blip r:embed="rId5" cstate="print"/>
            <a:srcRect l="10115" r="58272" b="63087"/>
            <a:stretch>
              <a:fillRect/>
            </a:stretch>
          </p:blipFill>
          <p:spPr>
            <a:xfrm rot="1280931">
              <a:off x="1940724" y="4677314"/>
              <a:ext cx="1172982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6" name="Picture 126" descr="p01_C.jpg"/>
            <p:cNvPicPr/>
            <p:nvPr/>
          </p:nvPicPr>
          <p:blipFill>
            <a:blip r:embed="rId6" cstate="print"/>
            <a:srcRect l="35811" t="8844" r="22060" b="38613"/>
            <a:stretch>
              <a:fillRect/>
            </a:stretch>
          </p:blipFill>
          <p:spPr>
            <a:xfrm>
              <a:off x="1285852" y="5500702"/>
              <a:ext cx="1109165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785926"/>
            <a:ext cx="1817160" cy="1276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文字方塊 19"/>
          <p:cNvSpPr txBox="1"/>
          <p:nvPr/>
        </p:nvSpPr>
        <p:spPr>
          <a:xfrm>
            <a:off x="5286380" y="311044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Collection</a:t>
            </a:r>
            <a:r>
              <a:rPr lang="en-US" altLang="zh-TW" dirty="0" smtClean="0"/>
              <a:t>, Labeling, Feature generation</a:t>
            </a:r>
            <a:endParaRPr lang="zh-TW" altLang="en-US" dirty="0"/>
          </a:p>
        </p:txBody>
      </p:sp>
      <p:pic>
        <p:nvPicPr>
          <p:cNvPr id="21" name="Picture 8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71480"/>
            <a:ext cx="2434384" cy="3000396"/>
          </a:xfrm>
          <a:prstGeom prst="rect">
            <a:avLst/>
          </a:prstGeom>
          <a:noFill/>
        </p:spPr>
      </p:pic>
      <p:sp>
        <p:nvSpPr>
          <p:cNvPr id="26" name="向左箭號 25"/>
          <p:cNvSpPr/>
          <p:nvPr/>
        </p:nvSpPr>
        <p:spPr>
          <a:xfrm>
            <a:off x="2357422" y="2500306"/>
            <a:ext cx="50006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45"/>
          <p:cNvGrpSpPr/>
          <p:nvPr/>
        </p:nvGrpSpPr>
        <p:grpSpPr>
          <a:xfrm>
            <a:off x="428596" y="4071942"/>
            <a:ext cx="4143404" cy="2643206"/>
            <a:chOff x="428596" y="4071942"/>
            <a:chExt cx="4143404" cy="2643206"/>
          </a:xfrm>
        </p:grpSpPr>
        <p:sp>
          <p:nvSpPr>
            <p:cNvPr id="24" name="上彎箭號 23"/>
            <p:cNvSpPr/>
            <p:nvPr/>
          </p:nvSpPr>
          <p:spPr>
            <a:xfrm rot="5400000">
              <a:off x="-321503" y="4822041"/>
              <a:ext cx="2286016" cy="785818"/>
            </a:xfrm>
            <a:prstGeom prst="bentUpArrow">
              <a:avLst>
                <a:gd name="adj1" fmla="val 4027"/>
                <a:gd name="adj2" fmla="val 12147"/>
                <a:gd name="adj3" fmla="val 229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32"/>
            <p:cNvGrpSpPr/>
            <p:nvPr/>
          </p:nvGrpSpPr>
          <p:grpSpPr>
            <a:xfrm>
              <a:off x="1285852" y="5429264"/>
              <a:ext cx="3286148" cy="1285884"/>
              <a:chOff x="1285852" y="5429264"/>
              <a:chExt cx="3286148" cy="128588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285852" y="5429264"/>
                <a:ext cx="3286148" cy="128588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altLang="zh-TW" dirty="0" smtClean="0"/>
                  <a:t>Expert: WEKA interface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TW" dirty="0" smtClean="0"/>
                  <a:t>Further tuning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TW" dirty="0" smtClean="0"/>
                  <a:t>Add algorithm</a:t>
                </a:r>
                <a:endParaRPr lang="zh-TW" altLang="en-US" dirty="0"/>
              </a:p>
            </p:txBody>
          </p:sp>
          <p:pic>
            <p:nvPicPr>
              <p:cNvPr id="15363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8750" t="21881" r="23242" b="22283"/>
              <a:stretch>
                <a:fillRect/>
              </a:stretch>
            </p:blipFill>
            <p:spPr bwMode="auto">
              <a:xfrm>
                <a:off x="3214678" y="5715016"/>
                <a:ext cx="1268507" cy="948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4572000" y="4071942"/>
            <a:ext cx="4572000" cy="1857388"/>
            <a:chOff x="4572000" y="4071942"/>
            <a:chExt cx="4572000" cy="185738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121665" y="4071942"/>
              <a:ext cx="3022335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群組 46"/>
            <p:cNvGrpSpPr/>
            <p:nvPr/>
          </p:nvGrpSpPr>
          <p:grpSpPr>
            <a:xfrm>
              <a:off x="4572000" y="4702742"/>
              <a:ext cx="2258147" cy="1226588"/>
              <a:chOff x="4572000" y="4702742"/>
              <a:chExt cx="2258147" cy="1226588"/>
            </a:xfrm>
          </p:grpSpPr>
          <p:sp>
            <p:nvSpPr>
              <p:cNvPr id="34" name="向左箭號 33"/>
              <p:cNvSpPr/>
              <p:nvPr/>
            </p:nvSpPr>
            <p:spPr>
              <a:xfrm flipH="1">
                <a:off x="4572000" y="5000636"/>
                <a:ext cx="1214446" cy="14287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上彎箭號 34"/>
              <p:cNvSpPr/>
              <p:nvPr/>
            </p:nvSpPr>
            <p:spPr>
              <a:xfrm>
                <a:off x="4572000" y="5072074"/>
                <a:ext cx="285752" cy="857256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pic>
            <p:nvPicPr>
              <p:cNvPr id="36" name="Picture 6" descr="http://files.leagueathletics.com/Images/Club/4412/present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57884" y="4714884"/>
                <a:ext cx="972263" cy="828368"/>
              </a:xfrm>
              <a:prstGeom prst="rect">
                <a:avLst/>
              </a:prstGeom>
              <a:noFill/>
            </p:spPr>
          </p:pic>
          <p:sp>
            <p:nvSpPr>
              <p:cNvPr id="37" name="文字方塊 36"/>
              <p:cNvSpPr txBox="1"/>
              <p:nvPr/>
            </p:nvSpPr>
            <p:spPr>
              <a:xfrm>
                <a:off x="4714876" y="4702742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Wrapper</a:t>
                </a:r>
                <a:endParaRPr lang="zh-TW" altLang="en-US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428596" y="3357562"/>
            <a:ext cx="4143404" cy="2000264"/>
            <a:chOff x="428596" y="3357562"/>
            <a:chExt cx="4143404" cy="2000264"/>
          </a:xfrm>
        </p:grpSpPr>
        <p:grpSp>
          <p:nvGrpSpPr>
            <p:cNvPr id="5" name="群組 44"/>
            <p:cNvGrpSpPr/>
            <p:nvPr/>
          </p:nvGrpSpPr>
          <p:grpSpPr>
            <a:xfrm>
              <a:off x="428596" y="3357562"/>
              <a:ext cx="4143404" cy="2000264"/>
              <a:chOff x="428596" y="3357562"/>
              <a:chExt cx="4143404" cy="2000264"/>
            </a:xfrm>
          </p:grpSpPr>
          <p:sp>
            <p:nvSpPr>
              <p:cNvPr id="23" name="上彎箭號 22"/>
              <p:cNvSpPr/>
              <p:nvPr/>
            </p:nvSpPr>
            <p:spPr>
              <a:xfrm rot="5400000">
                <a:off x="35687" y="3750471"/>
                <a:ext cx="1571636" cy="785818"/>
              </a:xfrm>
              <a:prstGeom prst="bentUpArrow">
                <a:avLst>
                  <a:gd name="adj1" fmla="val 4027"/>
                  <a:gd name="adj2" fmla="val 12147"/>
                  <a:gd name="adj3" fmla="val 229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6" name="群組 31"/>
              <p:cNvGrpSpPr/>
              <p:nvPr/>
            </p:nvGrpSpPr>
            <p:grpSpPr>
              <a:xfrm>
                <a:off x="1285852" y="3571876"/>
                <a:ext cx="3286148" cy="1785950"/>
                <a:chOff x="1285852" y="3804826"/>
                <a:chExt cx="3286148" cy="1553000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1285852" y="3804826"/>
                  <a:ext cx="3286148" cy="15530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altLang="zh-TW" dirty="0" smtClean="0"/>
                    <a:t>Novice: </a:t>
                  </a:r>
                  <a:r>
                    <a:rPr lang="en-US" altLang="zh-TW" dirty="0" smtClean="0"/>
                    <a:t>Rata </a:t>
                  </a:r>
                  <a:r>
                    <a:rPr lang="en-US" altLang="zh-TW" dirty="0" smtClean="0"/>
                    <a:t>generator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zh-TW" dirty="0" smtClean="0"/>
                    <a:t>Little time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zh-TW" dirty="0" smtClean="0"/>
                    <a:t>Feature file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zh-TW" dirty="0" smtClean="0"/>
                    <a:t>Algorithm</a:t>
                  </a:r>
                </a:p>
              </p:txBody>
            </p:sp>
            <p:sp>
              <p:nvSpPr>
                <p:cNvPr id="31" name="文字方塊 30"/>
                <p:cNvSpPr txBox="1"/>
                <p:nvPr/>
              </p:nvSpPr>
              <p:spPr>
                <a:xfrm>
                  <a:off x="1571604" y="4860866"/>
                  <a:ext cx="1571636" cy="4014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200" dirty="0" smtClean="0"/>
                    <a:t>A selection of fast and accurate ones</a:t>
                  </a:r>
                  <a:endParaRPr lang="zh-TW" altLang="en-US" sz="1200" dirty="0"/>
                </a:p>
              </p:txBody>
            </p:sp>
          </p:grpSp>
        </p:grpSp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57488" y="3929066"/>
              <a:ext cx="162185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9" name="Group 48"/>
          <p:cNvGrpSpPr/>
          <p:nvPr/>
        </p:nvGrpSpPr>
        <p:grpSpPr>
          <a:xfrm>
            <a:off x="1571604" y="4786322"/>
            <a:ext cx="7896940" cy="1928802"/>
            <a:chOff x="1571604" y="4786322"/>
            <a:chExt cx="7896940" cy="1928802"/>
          </a:xfrm>
        </p:grpSpPr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10315" y="5929330"/>
              <a:ext cx="1061884" cy="785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群組 47"/>
            <p:cNvGrpSpPr/>
            <p:nvPr/>
          </p:nvGrpSpPr>
          <p:grpSpPr>
            <a:xfrm>
              <a:off x="1571604" y="4786322"/>
              <a:ext cx="7896940" cy="1811030"/>
              <a:chOff x="1571604" y="4786322"/>
              <a:chExt cx="7896940" cy="1811030"/>
            </a:xfrm>
          </p:grpSpPr>
          <p:cxnSp>
            <p:nvCxnSpPr>
              <p:cNvPr id="40" name="直線單箭頭接點 39"/>
              <p:cNvCxnSpPr>
                <a:stCxn id="38" idx="3"/>
              </p:cNvCxnSpPr>
              <p:nvPr/>
            </p:nvCxnSpPr>
            <p:spPr>
              <a:xfrm>
                <a:off x="3071802" y="5036355"/>
                <a:ext cx="2000264" cy="8929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2" name="文字方塊 41"/>
              <p:cNvSpPr txBox="1"/>
              <p:nvPr/>
            </p:nvSpPr>
            <p:spPr>
              <a:xfrm>
                <a:off x="6039520" y="6197242"/>
                <a:ext cx="3429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FAST AND ACCURATE?</a:t>
                </a:r>
                <a:endParaRPr lang="zh-TW" altLang="en-US" sz="2000" dirty="0"/>
              </a:p>
            </p:txBody>
          </p:sp>
          <p:sp>
            <p:nvSpPr>
              <p:cNvPr id="38" name="圓角矩形 37"/>
              <p:cNvSpPr/>
              <p:nvPr/>
            </p:nvSpPr>
            <p:spPr>
              <a:xfrm>
                <a:off x="1571604" y="4786322"/>
                <a:ext cx="1500198" cy="500066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8" name="群組 43"/>
          <p:cNvGrpSpPr/>
          <p:nvPr/>
        </p:nvGrpSpPr>
        <p:grpSpPr>
          <a:xfrm>
            <a:off x="2987824" y="2285992"/>
            <a:ext cx="2664296" cy="608375"/>
            <a:chOff x="2928926" y="2285992"/>
            <a:chExt cx="2357454" cy="608375"/>
          </a:xfrm>
        </p:grpSpPr>
        <p:pic>
          <p:nvPicPr>
            <p:cNvPr id="15362" name="Picture 2" descr="http://pic.nipic.com/2007-12-25/20071225181830725_2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926" y="2285992"/>
              <a:ext cx="1785950" cy="608375"/>
            </a:xfrm>
            <a:prstGeom prst="rect">
              <a:avLst/>
            </a:prstGeom>
            <a:noFill/>
          </p:spPr>
        </p:pic>
        <p:sp>
          <p:nvSpPr>
            <p:cNvPr id="25" name="向左箭號 24"/>
            <p:cNvSpPr/>
            <p:nvPr/>
          </p:nvSpPr>
          <p:spPr>
            <a:xfrm>
              <a:off x="4786314" y="2500306"/>
              <a:ext cx="500066" cy="3571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643306" y="2285992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/>
                  </a:solidFill>
                </a:rPr>
                <a:t>Features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571472" y="2928934"/>
            <a:ext cx="162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Data mining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Best </a:t>
            </a:r>
            <a:r>
              <a:rPr lang="en-US" altLang="zh-TW" dirty="0" err="1" smtClean="0"/>
              <a:t>Weka</a:t>
            </a:r>
            <a:r>
              <a:rPr lang="en-US" altLang="zh-TW" dirty="0" smtClean="0"/>
              <a:t>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Use the better performing setting</a:t>
            </a:r>
          </a:p>
          <a:p>
            <a:r>
              <a:rPr lang="en-US" altLang="zh-TW" dirty="0" smtClean="0"/>
              <a:t>Consider all situations</a:t>
            </a:r>
          </a:p>
          <a:p>
            <a:pPr lvl="1"/>
            <a:r>
              <a:rPr lang="en-US" altLang="zh-TW" dirty="0" smtClean="0"/>
              <a:t>10 fold, ordered splitting, random splitting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Very accurate</a:t>
            </a:r>
          </a:p>
          <a:p>
            <a:pPr lvl="1"/>
            <a:r>
              <a:rPr lang="en-US" altLang="zh-TW" dirty="0" smtClean="0"/>
              <a:t>Average accuracy: </a:t>
            </a:r>
            <a:br>
              <a:rPr lang="en-US" altLang="zh-TW" dirty="0" smtClean="0"/>
            </a:br>
            <a:r>
              <a:rPr lang="en-US" altLang="zh-TW" dirty="0" smtClean="0"/>
              <a:t>98.6 %(BN) ~ 96.4%(Bagging)</a:t>
            </a:r>
            <a:endParaRPr lang="zh-TW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12160" y="1129339"/>
          <a:ext cx="2832100" cy="5728661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2000264"/>
                <a:gridCol w="831836"/>
              </a:tblGrid>
              <a:tr h="285754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Algorithm Name</a:t>
                      </a:r>
                      <a:endParaRPr lang="en-NZ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Ranking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 err="1" smtClean="0"/>
                        <a:t>Bayes</a:t>
                      </a:r>
                      <a:r>
                        <a:rPr lang="en-NZ" sz="1600" u="none" strike="noStrike" dirty="0" smtClean="0"/>
                        <a:t> Network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1</a:t>
                      </a:r>
                      <a:r>
                        <a:rPr lang="en-NZ" sz="1600" u="none" strike="noStrike" baseline="30000" dirty="0"/>
                        <a:t>st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Random Forest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2</a:t>
                      </a:r>
                      <a:r>
                        <a:rPr lang="en-NZ" sz="1600" u="none" strike="noStrike" baseline="30000" dirty="0"/>
                        <a:t>nd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707337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LogitBoost Alternating Decision Tree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3</a:t>
                      </a:r>
                      <a:r>
                        <a:rPr lang="en-NZ" sz="1600" u="none" strike="noStrike" baseline="30000" dirty="0"/>
                        <a:t>rd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LogitBoost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4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Logistic Model Trees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5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Multilayer </a:t>
                      </a:r>
                      <a:r>
                        <a:rPr lang="en-NZ" sz="1600" u="none" strike="noStrike" dirty="0" err="1"/>
                        <a:t>Perceptron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6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707337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Ensembles of Nested Dichotomies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7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707337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Sequential Minimal Optimization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8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09511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/>
                        <a:t>Bagging</a:t>
                      </a:r>
                      <a:endParaRPr lang="en-N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u="none" strike="noStrike" dirty="0"/>
                        <a:t>9</a:t>
                      </a:r>
                      <a:r>
                        <a:rPr lang="en-NZ" sz="1600" u="none" strike="noStrike" baseline="30000" dirty="0"/>
                        <a:t>th</a:t>
                      </a:r>
                      <a:r>
                        <a:rPr lang="en-NZ" sz="1600" u="none" strike="noStrike" dirty="0"/>
                        <a:t>  </a:t>
                      </a:r>
                      <a:endParaRPr lang="en-N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Ensemble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Voting</a:t>
            </a:r>
          </a:p>
          <a:p>
            <a:pPr lvl="1"/>
            <a:r>
              <a:rPr lang="en-GB" altLang="zh-TW" dirty="0" smtClean="0"/>
              <a:t>Level of confidence</a:t>
            </a:r>
          </a:p>
          <a:p>
            <a:pPr lvl="1"/>
            <a:r>
              <a:rPr lang="en-GB" altLang="zh-TW" dirty="0" smtClean="0"/>
              <a:t>Equal weighting</a:t>
            </a:r>
            <a:endParaRPr lang="en-GB" altLang="zh-TW" dirty="0" smtClean="0"/>
          </a:p>
          <a:p>
            <a:r>
              <a:rPr lang="en-GB" altLang="zh-TW" dirty="0" smtClean="0"/>
              <a:t>Best voting </a:t>
            </a:r>
            <a:r>
              <a:rPr lang="en-GB" altLang="zh-TW" dirty="0" smtClean="0"/>
              <a:t>combination – </a:t>
            </a:r>
            <a:r>
              <a:rPr lang="en-GB" altLang="zh-TW" dirty="0" err="1" smtClean="0"/>
              <a:t>RATA.Gesture</a:t>
            </a:r>
            <a:endParaRPr lang="en-GB" altLang="zh-TW" dirty="0" smtClean="0"/>
          </a:p>
          <a:p>
            <a:pPr lvl="1"/>
            <a:r>
              <a:rPr lang="en-GB" altLang="zh-TW" dirty="0" smtClean="0"/>
              <a:t>BN, </a:t>
            </a:r>
            <a:r>
              <a:rPr lang="en-GB" altLang="zh-TW" dirty="0" smtClean="0"/>
              <a:t>RF, LB, and LMT  (significantly more accurate than best individual algorithm BN)</a:t>
            </a:r>
            <a:endParaRPr lang="en-GB" altLang="zh-TW" dirty="0" smtClean="0"/>
          </a:p>
          <a:p>
            <a:pPr lvl="1"/>
            <a:r>
              <a:rPr lang="en-GB" altLang="zh-TW" dirty="0" smtClean="0"/>
              <a:t>Strength through ensemble</a:t>
            </a:r>
          </a:p>
          <a:p>
            <a:pPr lvl="1"/>
            <a:r>
              <a:rPr lang="en-US" altLang="zh-TW" dirty="0" smtClean="0"/>
              <a:t>Combine the best individuals may not give the best ensemble</a:t>
            </a:r>
          </a:p>
          <a:p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85852" y="5857892"/>
          <a:ext cx="4572030" cy="66782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  <a:gridCol w="457203"/>
              </a:tblGrid>
              <a:tr h="333913">
                <a:tc>
                  <a:txBody>
                    <a:bodyPr/>
                    <a:lstStyle/>
                    <a:p>
                      <a:pPr algn="ctr" fontAlgn="ctr"/>
                      <a:endParaRPr lang="en-N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1" u="none" strike="noStrike" dirty="0">
                          <a:solidFill>
                            <a:schemeClr val="tx1"/>
                          </a:solidFill>
                        </a:rPr>
                        <a:t>BN</a:t>
                      </a:r>
                      <a:endParaRPr lang="en-NZ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1" u="none" strike="noStrike" dirty="0">
                          <a:solidFill>
                            <a:schemeClr val="tx1"/>
                          </a:solidFill>
                        </a:rPr>
                        <a:t>LMT</a:t>
                      </a:r>
                      <a:endParaRPr lang="en-N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MLP</a:t>
                      </a: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>
                          <a:solidFill>
                            <a:schemeClr val="tx1"/>
                          </a:solidFill>
                        </a:rPr>
                        <a:t>END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>
                          <a:solidFill>
                            <a:schemeClr val="tx1"/>
                          </a:solidFill>
                        </a:rPr>
                        <a:t>SMO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</a:tr>
              <a:tr h="333913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Ranking</a:t>
                      </a:r>
                      <a:endParaRPr lang="en-N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1" u="none" strike="no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NZ" sz="1400" b="1" u="none" strike="noStrike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NZ" sz="14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NZ" sz="1400" b="1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NZ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NZ" sz="100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NZ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1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NZ" sz="1400" b="1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NZ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1" u="none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NZ" sz="1400" b="1" u="none" strike="noStrike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NZ" sz="14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NZ" sz="100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NZ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1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NZ" sz="1000" u="none" strike="noStrike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NZ" sz="1000" u="none" strike="noStrike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NZ" sz="1000" u="none" strike="noStrike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NZ" sz="10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NZ" sz="1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765" marR="6765" marT="6765" marB="0" anchor="ctr"/>
                </a:tc>
              </a:tr>
            </a:tbl>
          </a:graphicData>
        </a:graphic>
      </p:graphicFrame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/>
          <a:srcRect l="54102" t="39436" r="29492" b="46982"/>
          <a:stretch>
            <a:fillRect/>
          </a:stretch>
        </p:blipFill>
        <p:spPr bwMode="auto">
          <a:xfrm rot="10800000">
            <a:off x="4643438" y="1071546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24"/>
          <p:cNvGrpSpPr/>
          <p:nvPr/>
        </p:nvGrpSpPr>
        <p:grpSpPr>
          <a:xfrm>
            <a:off x="5786446" y="1000108"/>
            <a:ext cx="2928958" cy="714380"/>
            <a:chOff x="5786446" y="1214422"/>
            <a:chExt cx="2928958" cy="714380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5786446" y="1571612"/>
              <a:ext cx="11430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書卷 (水平) 22"/>
            <p:cNvSpPr/>
            <p:nvPr/>
          </p:nvSpPr>
          <p:spPr>
            <a:xfrm>
              <a:off x="7072330" y="1214422"/>
              <a:ext cx="1643074" cy="714380"/>
            </a:xfrm>
            <a:prstGeom prst="horizontalScroll">
              <a:avLst>
                <a:gd name="adj" fmla="val 2202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Rectangle</a:t>
              </a:r>
              <a:endParaRPr lang="zh-TW" altLang="en-US" dirty="0"/>
            </a:p>
          </p:txBody>
        </p:sp>
      </p:grpSp>
      <p:grpSp>
        <p:nvGrpSpPr>
          <p:cNvPr id="8" name="群組 21"/>
          <p:cNvGrpSpPr/>
          <p:nvPr/>
        </p:nvGrpSpPr>
        <p:grpSpPr>
          <a:xfrm>
            <a:off x="7429488" y="5301208"/>
            <a:ext cx="1714512" cy="1218017"/>
            <a:chOff x="7215205" y="5580712"/>
            <a:chExt cx="1714512" cy="1218020"/>
          </a:xfrm>
        </p:grpSpPr>
        <p:pic>
          <p:nvPicPr>
            <p:cNvPr id="19458" name="Picture 2" descr="http://www.jewelinfo4u.com/images/Gallery/ruby.jpg"/>
            <p:cNvPicPr>
              <a:picLocks noChangeAspect="1" noChangeArrowheads="1"/>
            </p:cNvPicPr>
            <p:nvPr/>
          </p:nvPicPr>
          <p:blipFill>
            <a:blip r:embed="rId3" cstate="print"/>
            <a:srcRect l="17820" t="10791" r="11980" b="6474"/>
            <a:stretch>
              <a:fillRect/>
            </a:stretch>
          </p:blipFill>
          <p:spPr bwMode="auto">
            <a:xfrm>
              <a:off x="7572395" y="5580712"/>
              <a:ext cx="1000133" cy="920123"/>
            </a:xfrm>
            <a:prstGeom prst="rect">
              <a:avLst/>
            </a:prstGeom>
            <a:noFill/>
          </p:spPr>
        </p:pic>
        <p:sp>
          <p:nvSpPr>
            <p:cNvPr id="21" name="文字方塊 20"/>
            <p:cNvSpPr txBox="1"/>
            <p:nvPr/>
          </p:nvSpPr>
          <p:spPr>
            <a:xfrm>
              <a:off x="7215205" y="642940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This is our gem</a:t>
              </a:r>
              <a:endParaRPr lang="zh-TW" altLang="en-US" dirty="0"/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3786182" y="1785926"/>
            <a:ext cx="3714776" cy="1000132"/>
            <a:chOff x="4000496" y="2000240"/>
            <a:chExt cx="3714776" cy="1000132"/>
          </a:xfrm>
        </p:grpSpPr>
        <p:grpSp>
          <p:nvGrpSpPr>
            <p:cNvPr id="11" name="群組 10"/>
            <p:cNvGrpSpPr/>
            <p:nvPr/>
          </p:nvGrpSpPr>
          <p:grpSpPr>
            <a:xfrm>
              <a:off x="4000496" y="2000240"/>
              <a:ext cx="1285884" cy="1000132"/>
              <a:chOff x="5000628" y="2000240"/>
              <a:chExt cx="1285884" cy="1000132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5715008" y="2428868"/>
                <a:ext cx="571504" cy="5715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圖說文字 9"/>
              <p:cNvSpPr/>
              <p:nvPr/>
            </p:nvSpPr>
            <p:spPr>
              <a:xfrm>
                <a:off x="5000628" y="2000240"/>
                <a:ext cx="857256" cy="428628"/>
              </a:xfrm>
              <a:prstGeom prst="wedgeRectCallout">
                <a:avLst>
                  <a:gd name="adj1" fmla="val 30020"/>
                  <a:gd name="adj2" fmla="val 8978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36000" bIns="0" rtlCol="0" anchor="ctr"/>
              <a:lstStyle/>
              <a:p>
                <a:pPr algn="r"/>
                <a:r>
                  <a:rPr lang="en-US" altLang="zh-TW" sz="1000" dirty="0" smtClean="0"/>
                  <a:t>Rectangle: 70%</a:t>
                </a:r>
                <a:br>
                  <a:rPr lang="en-US" altLang="zh-TW" sz="1000" dirty="0" smtClean="0"/>
                </a:br>
                <a:r>
                  <a:rPr lang="en-US" altLang="zh-TW" sz="1000" dirty="0" smtClean="0"/>
                  <a:t>Oval: 30%</a:t>
                </a:r>
                <a:endParaRPr lang="zh-TW" altLang="en-US" sz="1000" dirty="0"/>
              </a:p>
            </p:txBody>
          </p:sp>
        </p:grpSp>
        <p:grpSp>
          <p:nvGrpSpPr>
            <p:cNvPr id="12" name="群組 10"/>
            <p:cNvGrpSpPr/>
            <p:nvPr/>
          </p:nvGrpSpPr>
          <p:grpSpPr>
            <a:xfrm>
              <a:off x="5214942" y="2000240"/>
              <a:ext cx="1285884" cy="1000132"/>
              <a:chOff x="5000628" y="2000240"/>
              <a:chExt cx="1285884" cy="1000132"/>
            </a:xfrm>
          </p:grpSpPr>
          <p:sp>
            <p:nvSpPr>
              <p:cNvPr id="26" name="橢圓 6"/>
              <p:cNvSpPr/>
              <p:nvPr/>
            </p:nvSpPr>
            <p:spPr>
              <a:xfrm>
                <a:off x="5715008" y="2428868"/>
                <a:ext cx="571504" cy="5715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圖說文字 9"/>
              <p:cNvSpPr/>
              <p:nvPr/>
            </p:nvSpPr>
            <p:spPr>
              <a:xfrm>
                <a:off x="5000628" y="2000240"/>
                <a:ext cx="857256" cy="428628"/>
              </a:xfrm>
              <a:prstGeom prst="wedgeRectCallout">
                <a:avLst>
                  <a:gd name="adj1" fmla="val 30020"/>
                  <a:gd name="adj2" fmla="val 8978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36000" bIns="0" rtlCol="0" anchor="ctr"/>
              <a:lstStyle/>
              <a:p>
                <a:pPr algn="r"/>
                <a:r>
                  <a:rPr lang="en-US" altLang="zh-TW" sz="1000" dirty="0" smtClean="0"/>
                  <a:t>Rectangle: 25%</a:t>
                </a:r>
                <a:br>
                  <a:rPr lang="en-US" altLang="zh-TW" sz="1000" dirty="0" smtClean="0"/>
                </a:br>
                <a:r>
                  <a:rPr lang="en-US" altLang="zh-TW" sz="1000" dirty="0" smtClean="0"/>
                  <a:t>Oval: 75%</a:t>
                </a:r>
                <a:endParaRPr lang="zh-TW" altLang="en-US" sz="1000" dirty="0"/>
              </a:p>
            </p:txBody>
          </p:sp>
        </p:grpSp>
        <p:grpSp>
          <p:nvGrpSpPr>
            <p:cNvPr id="13" name="群組 10"/>
            <p:cNvGrpSpPr/>
            <p:nvPr/>
          </p:nvGrpSpPr>
          <p:grpSpPr>
            <a:xfrm>
              <a:off x="6429388" y="2000240"/>
              <a:ext cx="1285884" cy="1000132"/>
              <a:chOff x="5000628" y="2000240"/>
              <a:chExt cx="1285884" cy="1000132"/>
            </a:xfrm>
          </p:grpSpPr>
          <p:sp>
            <p:nvSpPr>
              <p:cNvPr id="29" name="橢圓 6"/>
              <p:cNvSpPr/>
              <p:nvPr/>
            </p:nvSpPr>
            <p:spPr>
              <a:xfrm>
                <a:off x="5715008" y="2428868"/>
                <a:ext cx="571504" cy="5715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圖說文字 9"/>
              <p:cNvSpPr/>
              <p:nvPr/>
            </p:nvSpPr>
            <p:spPr>
              <a:xfrm>
                <a:off x="5000628" y="2000240"/>
                <a:ext cx="857256" cy="428628"/>
              </a:xfrm>
              <a:prstGeom prst="wedgeRectCallout">
                <a:avLst>
                  <a:gd name="adj1" fmla="val 30020"/>
                  <a:gd name="adj2" fmla="val 8978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36000" bIns="0" rtlCol="0" anchor="ctr"/>
              <a:lstStyle/>
              <a:p>
                <a:pPr algn="r"/>
                <a:r>
                  <a:rPr lang="en-US" altLang="zh-TW" sz="1000" dirty="0" smtClean="0"/>
                  <a:t>Rectangle: 90%</a:t>
                </a:r>
                <a:br>
                  <a:rPr lang="en-US" altLang="zh-TW" sz="1000" dirty="0" smtClean="0"/>
                </a:br>
                <a:r>
                  <a:rPr lang="en-US" altLang="zh-TW" sz="1000" dirty="0" smtClean="0"/>
                  <a:t>Oval: 10%</a:t>
                </a:r>
                <a:endParaRPr lang="zh-TW" altLang="en-US" sz="1000" dirty="0"/>
              </a:p>
            </p:txBody>
          </p:sp>
        </p:grpSp>
      </p:grpSp>
      <p:grpSp>
        <p:nvGrpSpPr>
          <p:cNvPr id="14" name="Group 34"/>
          <p:cNvGrpSpPr/>
          <p:nvPr/>
        </p:nvGrpSpPr>
        <p:grpSpPr>
          <a:xfrm>
            <a:off x="7215206" y="1857364"/>
            <a:ext cx="1500198" cy="714380"/>
            <a:chOff x="7215206" y="2000240"/>
            <a:chExt cx="1500198" cy="71438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7215206" y="2214554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lowchart: Document 32"/>
            <p:cNvSpPr/>
            <p:nvPr/>
          </p:nvSpPr>
          <p:spPr>
            <a:xfrm>
              <a:off x="7715272" y="2000240"/>
              <a:ext cx="1000132" cy="714380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/>
                <a:t>Rectangle: 62%</a:t>
              </a:r>
              <a:br>
                <a:rPr lang="en-US" altLang="zh-TW" sz="1000" dirty="0" smtClean="0"/>
              </a:br>
              <a:r>
                <a:rPr lang="en-US" altLang="zh-TW" sz="1000" dirty="0" smtClean="0"/>
                <a:t>Oval: 38%</a:t>
              </a:r>
              <a:endParaRPr lang="zh-TW" altLang="en-US" sz="1000" dirty="0" smtClean="0"/>
            </a:p>
            <a:p>
              <a:pPr algn="ctr"/>
              <a:endParaRPr lang="en-NZ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604448" cy="1143000"/>
          </a:xfrm>
        </p:spPr>
        <p:txBody>
          <a:bodyPr/>
          <a:lstStyle/>
          <a:p>
            <a:r>
              <a:rPr lang="en-US" dirty="0" smtClean="0"/>
              <a:t>Recognition rates – single stroke shapes/gestures</a:t>
            </a:r>
            <a:endParaRPr lang="en-GB" dirty="0"/>
          </a:p>
        </p:txBody>
      </p:sp>
      <p:pic>
        <p:nvPicPr>
          <p:cNvPr id="11" name="Picture 10" descr="p03_F.jpg"/>
          <p:cNvPicPr/>
          <p:nvPr/>
        </p:nvPicPr>
        <p:blipFill>
          <a:blip r:embed="rId3" cstate="print"/>
          <a:srcRect r="22437" b="45033"/>
          <a:stretch>
            <a:fillRect/>
          </a:stretch>
        </p:blipFill>
        <p:spPr>
          <a:xfrm>
            <a:off x="714348" y="1571612"/>
            <a:ext cx="3214710" cy="221457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19</a:t>
            </a:fld>
            <a:endParaRPr lang="en-NZ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43372" y="2000240"/>
          <a:ext cx="4857752" cy="3418740"/>
        </p:xfrm>
        <a:graphic>
          <a:graphicData uri="http://schemas.openxmlformats.org/drawingml/2006/table">
            <a:tbl>
              <a:tblPr/>
              <a:tblGrid>
                <a:gridCol w="1071570"/>
                <a:gridCol w="739587"/>
                <a:gridCol w="609319"/>
                <a:gridCol w="609319"/>
                <a:gridCol w="609319"/>
                <a:gridCol w="609319"/>
                <a:gridCol w="609319"/>
              </a:tblGrid>
              <a:tr h="214314">
                <a:tc rowSpan="2">
                  <a:txBody>
                    <a:bodyPr/>
                    <a:lstStyle/>
                    <a:p>
                      <a:endParaRPr lang="en-NZ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 err="1" smtClean="0">
                          <a:latin typeface="Calibri"/>
                          <a:ea typeface="Microsoft JhengHei"/>
                          <a:cs typeface="Microsoft JhengHei"/>
                        </a:rPr>
                        <a:t>FlowChart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latin typeface="Calibri"/>
                          <a:ea typeface="Microsoft JhengHei"/>
                          <a:cs typeface="Microsoft JhengHei"/>
                        </a:rPr>
                        <a:t>$1 Data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 err="1">
                          <a:latin typeface="Calibri"/>
                          <a:ea typeface="Microsoft JhengHei"/>
                          <a:cs typeface="Microsoft JhengHei"/>
                        </a:rPr>
                        <a:t>PaleoSketch</a:t>
                      </a:r>
                      <a:r>
                        <a:rPr lang="en-NZ" sz="1000" b="1" dirty="0">
                          <a:latin typeface="Calibri"/>
                          <a:ea typeface="Microsoft JhengHei"/>
                          <a:cs typeface="Microsoft JhengHei"/>
                        </a:rPr>
                        <a:t> Data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 err="1">
                          <a:latin typeface="Calibri"/>
                          <a:ea typeface="Microsoft JhengHei"/>
                          <a:cs typeface="Microsoft JhengHei"/>
                        </a:rPr>
                        <a:t>Avg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latin typeface="Calibri"/>
                          <a:ea typeface="Microsoft JhengHei"/>
                          <a:cs typeface="Microsoft JhengHei"/>
                        </a:rPr>
                        <a:t>All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latin typeface="Calibri"/>
                          <a:ea typeface="Microsoft JhengHei"/>
                          <a:cs typeface="Microsoft JhengHei"/>
                        </a:rPr>
                        <a:t>Part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latin typeface="Calibri"/>
                          <a:ea typeface="Microsoft JhengHei"/>
                          <a:cs typeface="Microsoft JhengHei"/>
                        </a:rPr>
                        <a:t>All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latin typeface="Calibri"/>
                          <a:ea typeface="Microsoft JhengHei"/>
                          <a:cs typeface="Microsoft JhengHei"/>
                        </a:rPr>
                        <a:t>Part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333000">
                <a:tc gridSpan="7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Calibri"/>
                          <a:ea typeface="Microsoft JhengHei"/>
                          <a:cs typeface="Times New Roman"/>
                        </a:rPr>
                        <a:t>Our Recognizers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 err="1">
                          <a:latin typeface="Calibri"/>
                          <a:ea typeface="Microsoft JhengHei"/>
                          <a:cs typeface="Microsoft JhengHei"/>
                        </a:rPr>
                        <a:t>RATA.Gesture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99.3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96.4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--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92.5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96.8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97.5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>
                          <a:latin typeface="Calibri"/>
                          <a:ea typeface="Microsoft JhengHei"/>
                          <a:cs typeface="Microsoft JhengHei"/>
                        </a:rPr>
                        <a:t>RATA.SSR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98.7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97.1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--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89.9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94.9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96.9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7190">
                <a:tc gridSpan="7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Microsoft JhengHei"/>
                          <a:cs typeface="Times New Roman"/>
                        </a:rPr>
                        <a:t>Other Trainable Recognizers</a:t>
                      </a:r>
                      <a:endParaRPr lang="en-NZ" sz="1000" b="1" kern="1200" dirty="0" smtClean="0">
                        <a:solidFill>
                          <a:schemeClr val="tx1"/>
                        </a:solidFill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b="1" kern="1200" dirty="0" smtClean="0">
                        <a:solidFill>
                          <a:schemeClr val="tx1"/>
                        </a:solidFill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latin typeface="Calibri"/>
                          <a:ea typeface="Microsoft JhengHei"/>
                          <a:cs typeface="Microsoft JhengHei"/>
                        </a:rPr>
                        <a:t>$1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82.8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98.3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--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78.9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89.8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90.3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>
                          <a:latin typeface="Calibri"/>
                          <a:ea typeface="Microsoft JhengHei"/>
                          <a:cs typeface="Microsoft JhengHei"/>
                        </a:rPr>
                        <a:t>Rubine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93.3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95.7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--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41.2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46.1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78.4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>
                          <a:latin typeface="Calibri"/>
                          <a:ea typeface="Microsoft JhengHei"/>
                          <a:cs typeface="Microsoft JhengHei"/>
                        </a:rPr>
                        <a:t>CALI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85.2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37.5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85.1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42.2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95.0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88.4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>
                          <a:latin typeface="Calibri"/>
                          <a:ea typeface="Microsoft JhengHei"/>
                          <a:cs typeface="Microsoft JhengHei"/>
                        </a:rPr>
                        <a:t>PaleoSketch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92.0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50.7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71.4</a:t>
                      </a:r>
                      <a:endParaRPr lang="en-NZ" sz="100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95.7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b="1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98.3</a:t>
                      </a:r>
                      <a:endParaRPr lang="en-NZ" sz="1000" b="1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solidFill>
                            <a:srgbClr val="000000"/>
                          </a:solidFill>
                          <a:latin typeface="Calibri"/>
                          <a:ea typeface="Microsoft JhengHei"/>
                          <a:cs typeface="Microsoft JhengHei"/>
                        </a:rPr>
                        <a:t>87.2</a:t>
                      </a:r>
                      <a:endParaRPr lang="en-NZ" sz="1000" dirty="0">
                        <a:latin typeface="Calibri"/>
                        <a:ea typeface="Microsoft JhengHe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79873" name="圖片 2" descr="Description: RataPAper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00504"/>
            <a:ext cx="138640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162" y="4000504"/>
            <a:ext cx="14907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71934" y="5643578"/>
            <a:ext cx="52149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 smtClean="0">
                <a:latin typeface="+mn-lt"/>
              </a:rPr>
              <a:t>Chang, </a:t>
            </a:r>
            <a:r>
              <a:rPr lang="en-NZ" sz="1050" dirty="0" smtClean="0">
                <a:latin typeface="+mn-lt"/>
              </a:rPr>
              <a:t>S. H.-H., R. </a:t>
            </a:r>
            <a:r>
              <a:rPr lang="en-NZ" sz="1050" dirty="0" err="1" smtClean="0">
                <a:latin typeface="+mn-lt"/>
              </a:rPr>
              <a:t>Blagojevic</a:t>
            </a:r>
            <a:r>
              <a:rPr lang="en-NZ" sz="1050" dirty="0" smtClean="0">
                <a:latin typeface="+mn-lt"/>
              </a:rPr>
              <a:t>, </a:t>
            </a:r>
            <a:r>
              <a:rPr lang="en-NZ" sz="1050" dirty="0" smtClean="0">
                <a:latin typeface="+mn-lt"/>
              </a:rPr>
              <a:t>B. </a:t>
            </a:r>
            <a:r>
              <a:rPr lang="en-NZ" sz="1050" dirty="0" err="1" smtClean="0">
                <a:latin typeface="+mn-lt"/>
              </a:rPr>
              <a:t>Plimmer</a:t>
            </a:r>
            <a:r>
              <a:rPr lang="en-NZ" sz="1050" dirty="0" smtClean="0">
                <a:latin typeface="+mn-lt"/>
              </a:rPr>
              <a:t> </a:t>
            </a:r>
            <a:r>
              <a:rPr lang="en-NZ" sz="1050" dirty="0" smtClean="0">
                <a:latin typeface="+mn-lt"/>
              </a:rPr>
              <a:t>(2012). </a:t>
            </a:r>
            <a:r>
              <a:rPr lang="en-NZ" sz="1050" dirty="0" smtClean="0">
                <a:latin typeface="+mn-lt"/>
              </a:rPr>
              <a:t>"</a:t>
            </a:r>
            <a:r>
              <a:rPr lang="en-NZ" sz="1050" dirty="0" err="1" smtClean="0">
                <a:latin typeface="+mn-lt"/>
              </a:rPr>
              <a:t>RATA.Gesture</a:t>
            </a:r>
            <a:r>
              <a:rPr lang="en-NZ" sz="1050" dirty="0" smtClean="0">
                <a:latin typeface="+mn-lt"/>
              </a:rPr>
              <a:t>: A Gesture Recognizer Developed using Data Mining." Artificial Intelligence for Engineering Design, Analysis and Manufacturing (AI EDAM) 26(3</a:t>
            </a:r>
            <a:r>
              <a:rPr lang="en-NZ" sz="1050" dirty="0" smtClean="0">
                <a:latin typeface="+mn-lt"/>
              </a:rPr>
              <a:t>): in </a:t>
            </a:r>
            <a:r>
              <a:rPr lang="en-NZ" sz="1050" dirty="0" smtClean="0">
                <a:latin typeface="+mn-lt"/>
              </a:rPr>
              <a:t>press.</a:t>
            </a:r>
            <a:endParaRPr lang="en-NZ" sz="105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  <a:endParaRPr lang="en-A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Gesture – some type of body movement</a:t>
            </a:r>
          </a:p>
          <a:p>
            <a:pPr lvl="1" eaLnBrk="1" hangingPunct="1">
              <a:defRPr/>
            </a:pPr>
            <a:r>
              <a:rPr lang="en-US" sz="2400" dirty="0" smtClean="0"/>
              <a:t>a hand movement </a:t>
            </a:r>
          </a:p>
          <a:p>
            <a:pPr lvl="1" eaLnBrk="1" hangingPunct="1">
              <a:defRPr/>
            </a:pPr>
            <a:r>
              <a:rPr lang="en-US" sz="2400" dirty="0" smtClean="0"/>
              <a:t>Head movement, lips, eyes</a:t>
            </a:r>
          </a:p>
          <a:p>
            <a:pPr eaLnBrk="1" hangingPunct="1">
              <a:defRPr/>
            </a:pPr>
            <a:r>
              <a:rPr lang="en-US" sz="2800" dirty="0" smtClean="0"/>
              <a:t>Depending on the capture this </a:t>
            </a:r>
            <a:r>
              <a:rPr lang="en-US" sz="2800" smtClean="0"/>
              <a:t>could be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/>
              <a:t>Digital ink</a:t>
            </a:r>
          </a:p>
          <a:p>
            <a:pPr lvl="1" eaLnBrk="1" hangingPunct="1">
              <a:defRPr/>
            </a:pPr>
            <a:r>
              <a:rPr lang="en-US" sz="2400" dirty="0" smtClean="0"/>
              <a:t>Accelerometer data</a:t>
            </a:r>
          </a:p>
          <a:p>
            <a:pPr lvl="1" eaLnBrk="1" hangingPunct="1">
              <a:defRPr/>
            </a:pPr>
            <a:r>
              <a:rPr lang="en-US" sz="2400" dirty="0" smtClean="0"/>
              <a:t>Actual body movement detected by vision analysis (</a:t>
            </a:r>
            <a:r>
              <a:rPr lang="en-US" sz="2400" dirty="0" err="1" smtClean="0"/>
              <a:t>ie</a:t>
            </a:r>
            <a:r>
              <a:rPr lang="en-US" sz="2400" dirty="0" smtClean="0"/>
              <a:t> what the vision group do)</a:t>
            </a:r>
          </a:p>
          <a:p>
            <a:pPr eaLnBrk="1" hangingPunct="1">
              <a:defRPr/>
            </a:pPr>
            <a:r>
              <a:rPr lang="en-US" sz="2800" dirty="0" smtClean="0"/>
              <a:t>With digital ink </a:t>
            </a:r>
          </a:p>
          <a:p>
            <a:pPr lvl="1" eaLnBrk="1" hangingPunct="1">
              <a:defRPr/>
            </a:pPr>
            <a:r>
              <a:rPr lang="en-US" sz="2400" dirty="0" smtClean="0"/>
              <a:t>Stroke – time series of </a:t>
            </a:r>
            <a:r>
              <a:rPr lang="en-US" sz="2400" dirty="0" err="1" smtClean="0"/>
              <a:t>x,y</a:t>
            </a:r>
            <a:r>
              <a:rPr lang="en-US" sz="2400" dirty="0" smtClean="0"/>
              <a:t> points may include pressure and pen tilt data</a:t>
            </a:r>
          </a:p>
          <a:p>
            <a:pPr lvl="1" eaLnBrk="1" hangingPunct="1">
              <a:defRPr/>
            </a:pPr>
            <a:r>
              <a:rPr lang="en-US" sz="2400" dirty="0" smtClean="0"/>
              <a:t>Sometime people use the term ‘gesture’ to mean an editing stroke – delete, cut, copy etc</a:t>
            </a:r>
          </a:p>
          <a:p>
            <a:pPr lvl="1" eaLnBrk="1" hangingPunct="1">
              <a:defRPr/>
            </a:pP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US" dirty="0" smtClean="0"/>
              <a:t>Recognition rates - Divider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42910" y="6143644"/>
            <a:ext cx="47863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050" dirty="0" err="1" smtClean="0"/>
              <a:t>Blagojevic</a:t>
            </a:r>
            <a:r>
              <a:rPr lang="en-NZ" sz="1050" dirty="0" smtClean="0"/>
              <a:t> R., B. </a:t>
            </a:r>
            <a:r>
              <a:rPr lang="en-NZ" sz="1050" dirty="0" err="1" smtClean="0"/>
              <a:t>Plimmer</a:t>
            </a:r>
            <a:r>
              <a:rPr lang="en-NZ" sz="1050" dirty="0" smtClean="0"/>
              <a:t>, J. Grundy, Y. Wang, Using Data Mining for Digital Ink Recognition: Dividing Text and Shapes in Sketched Diagrams, 2011, Volume 35, Issue 5, Computers &amp; Graphics, p 976–991</a:t>
            </a:r>
            <a:endParaRPr lang="en-GB" sz="1050" dirty="0">
              <a:latin typeface="+mn-l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20</a:t>
            </a:fld>
            <a:endParaRPr lang="en-NZ" dirty="0"/>
          </a:p>
        </p:txBody>
      </p:sp>
      <p:pic>
        <p:nvPicPr>
          <p:cNvPr id="91144" name="Picture 3" descr="mind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0" y="2214554"/>
            <a:ext cx="20399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5" descr="u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8" y="2214554"/>
            <a:ext cx="19002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9" descr="eul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36" y="3929066"/>
            <a:ext cx="14065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086" y="2214554"/>
            <a:ext cx="203993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20" descr="logic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4806" y="3929066"/>
            <a:ext cx="19240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32590" y="3857628"/>
            <a:ext cx="9382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0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5466" y="4572008"/>
            <a:ext cx="8207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US" dirty="0" smtClean="0"/>
              <a:t>Recognition rates - Divider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42910" y="6143644"/>
            <a:ext cx="478636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050" dirty="0" err="1" smtClean="0"/>
              <a:t>Blagojevic</a:t>
            </a:r>
            <a:r>
              <a:rPr lang="en-NZ" sz="1050" dirty="0" smtClean="0"/>
              <a:t> R., B. </a:t>
            </a:r>
            <a:r>
              <a:rPr lang="en-NZ" sz="1050" dirty="0" err="1" smtClean="0"/>
              <a:t>Plimmer</a:t>
            </a:r>
            <a:r>
              <a:rPr lang="en-NZ" sz="1050" dirty="0" smtClean="0"/>
              <a:t>, J. Grundy, Y. Wang, Using Data Mining for Digital Ink Recognition: Dividing Text and Shapes in Sketched Diagrams, 2011, Volume 35, Issue 5, Computers &amp; Graphics, p 976–991</a:t>
            </a:r>
            <a:endParaRPr lang="en-GB" sz="1050" dirty="0">
              <a:latin typeface="+mn-l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21</a:t>
            </a:fld>
            <a:endParaRPr lang="en-NZ" dirty="0"/>
          </a:p>
        </p:txBody>
      </p:sp>
      <p:pic>
        <p:nvPicPr>
          <p:cNvPr id="77825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2689"/>
            <a:ext cx="8202613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000100" y="5140341"/>
            <a:ext cx="8015287" cy="574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LogitBoost</a:t>
            </a: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      </a:t>
            </a:r>
            <a:r>
              <a:rPr kumimoji="0" lang="en-N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LADTree</a:t>
            </a: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1	       </a:t>
            </a:r>
            <a:r>
              <a:rPr kumimoji="0" lang="en-NZ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LADTree</a:t>
            </a: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	             Vote 2	             Microsoft</a:t>
            </a:r>
            <a:r>
              <a:rPr kumimoji="0" lang="en-NZ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</a:t>
            </a: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Vote 1	                Entropy            Divider 2007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Dividers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929322" y="5786454"/>
            <a:ext cx="2000264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Key: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_____ Mind-maps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cs typeface="Arial" pitchFamily="34" charset="0"/>
              </a:rPr>
              <a:t>_____Euler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_____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To-do lists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cs typeface="Arial" pitchFamily="34" charset="0"/>
              </a:rPr>
              <a:t>_____COA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_____UML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cs typeface="Arial" pitchFamily="34" charset="0"/>
              </a:rPr>
              <a:t>_____ Logic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_____Simple </a:t>
            </a:r>
            <a:r>
              <a:rPr kumimoji="0" lang="en-NZ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Avg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NZ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 _ _ _Weighted </a:t>
            </a:r>
            <a:r>
              <a:rPr kumimoji="0" lang="en-NZ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Avg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43050"/>
            <a:ext cx="7846640" cy="4467944"/>
          </a:xfrm>
        </p:spPr>
        <p:txBody>
          <a:bodyPr/>
          <a:lstStyle/>
          <a:p>
            <a:r>
              <a:rPr lang="en-US" dirty="0" smtClean="0"/>
              <a:t>Divider (Rachel Blagojevic)</a:t>
            </a:r>
          </a:p>
          <a:p>
            <a:r>
              <a:rPr lang="en-US" dirty="0" smtClean="0"/>
              <a:t>Single stroke recognizers (Samuel Chang)</a:t>
            </a:r>
          </a:p>
          <a:p>
            <a:r>
              <a:rPr lang="en-US" dirty="0" smtClean="0"/>
              <a:t>Ink Feature Library (Rachel </a:t>
            </a:r>
            <a:r>
              <a:rPr lang="en-US" dirty="0" err="1" smtClean="0"/>
              <a:t>Blagojevic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Enabling tools – data collection, labeling, dataset generator, recognizer evaluation, </a:t>
            </a:r>
            <a:r>
              <a:rPr lang="en-US" dirty="0" err="1" smtClean="0"/>
              <a:t>weka</a:t>
            </a:r>
            <a:r>
              <a:rPr lang="en-US" dirty="0" smtClean="0"/>
              <a:t> interface, software component </a:t>
            </a:r>
            <a:r>
              <a:rPr lang="en-US" dirty="0" smtClean="0"/>
              <a:t>generation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22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divider and SSR together</a:t>
            </a:r>
          </a:p>
          <a:p>
            <a:r>
              <a:rPr lang="en-US" dirty="0" smtClean="0"/>
              <a:t>Joining and </a:t>
            </a:r>
            <a:r>
              <a:rPr lang="en-US" dirty="0" smtClean="0"/>
              <a:t>grouping (</a:t>
            </a:r>
            <a:r>
              <a:rPr lang="en-US" dirty="0" smtClean="0"/>
              <a:t>Philip Stevens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Joiner for multi stroke basic shapes</a:t>
            </a:r>
          </a:p>
          <a:p>
            <a:pPr lvl="1"/>
            <a:r>
              <a:rPr lang="en-US" dirty="0" smtClean="0"/>
              <a:t>Spatial features for putting components together and relationships between features</a:t>
            </a:r>
          </a:p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Containment</a:t>
            </a:r>
          </a:p>
          <a:p>
            <a:pPr lvl="1"/>
            <a:r>
              <a:rPr lang="en-US" dirty="0" smtClean="0"/>
              <a:t>Intersection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23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Then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 *might* be able to provide the support expected of a diagramming tool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24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Dissecting a diagram</a:t>
            </a:r>
            <a:endParaRPr lang="en-A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  <a:endParaRPr lang="en-AU" smtClean="0"/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457200" y="1600200"/>
            <a:ext cx="3683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Components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Nodes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/>
              <a:t>Contain label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/>
              <a:t>Arc/edge</a:t>
            </a:r>
            <a:endParaRPr lang="en-US" sz="2800" dirty="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/>
              <a:t>Line and arrow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Semantic meaning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Actions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Connections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Directed flow</a:t>
            </a:r>
            <a:endParaRPr lang="en-AU" sz="2800" dirty="0"/>
          </a:p>
        </p:txBody>
      </p:sp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133600"/>
            <a:ext cx="4619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the components here?</a:t>
            </a:r>
            <a:endParaRPr lang="en-A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pPr eaLnBrk="1" hangingPunct="1"/>
            <a:r>
              <a:rPr lang="en-US" smtClean="0"/>
              <a:t>What is the semantic meaning?</a:t>
            </a:r>
            <a:endParaRPr lang="en-AU" smtClean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773238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439F39D9-6D39-4650-AEFB-774969B6F676}" type="slidenum">
              <a:rPr lang="en-US" smtClean="0"/>
              <a:pPr algn="r"/>
              <a:t>5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dirty="0" smtClean="0"/>
              <a:t>Recognition Problems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772400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Accuracy </a:t>
            </a:r>
          </a:p>
          <a:p>
            <a:pPr eaLnBrk="1" hangingPunct="1"/>
            <a:r>
              <a:rPr lang="en-US" dirty="0" smtClean="0"/>
              <a:t>Flexibility</a:t>
            </a:r>
          </a:p>
          <a:p>
            <a:pPr lvl="1" eaLnBrk="1" hangingPunct="1"/>
            <a:r>
              <a:rPr lang="en-US" dirty="0" smtClean="0"/>
              <a:t>Past diagramming tools are limited to shapes or specific styles of drawing components</a:t>
            </a:r>
          </a:p>
          <a:p>
            <a:pPr lvl="1" eaLnBrk="1" hangingPunct="1"/>
            <a:r>
              <a:rPr lang="en-US" dirty="0" smtClean="0"/>
              <a:t>Modeless interaction</a:t>
            </a:r>
          </a:p>
          <a:p>
            <a:pPr lvl="1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5436096" y="4941168"/>
            <a:ext cx="2488704" cy="1730896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Text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Recogniser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31640" y="4941168"/>
            <a:ext cx="2478360" cy="17308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Shape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Recogniser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59832" y="2132856"/>
            <a:ext cx="3112368" cy="2088232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Text-Shape Divider</a:t>
            </a:r>
          </a:p>
        </p:txBody>
      </p:sp>
      <p:pic>
        <p:nvPicPr>
          <p:cNvPr id="25" name="Picture 2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708920"/>
            <a:ext cx="1064591" cy="1162904"/>
          </a:xfrm>
          <a:prstGeom prst="rect">
            <a:avLst/>
          </a:prstGeom>
        </p:spPr>
      </p:pic>
      <p:pic>
        <p:nvPicPr>
          <p:cNvPr id="21" name="Picture 20" descr="ui_shap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08920"/>
            <a:ext cx="1066800" cy="1205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1D4DCE5-91E2-4D5E-806B-7EB56302DFC3}" type="slidenum">
              <a:rPr lang="en-NZ" sz="2400" smtClean="0">
                <a:solidFill>
                  <a:srgbClr val="000000"/>
                </a:solidFill>
                <a:latin typeface="Times" pitchFamily="4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NZ" sz="2400" dirty="0">
              <a:solidFill>
                <a:srgbClr val="000000"/>
              </a:solidFill>
              <a:latin typeface="Times" pitchFamily="48" charset="0"/>
            </a:endParaRPr>
          </a:p>
        </p:txBody>
      </p:sp>
      <p:cxnSp>
        <p:nvCxnSpPr>
          <p:cNvPr id="17" name="Elbow Connector 16"/>
          <p:cNvCxnSpPr>
            <a:stCxn id="7" idx="2"/>
            <a:endCxn id="8" idx="0"/>
          </p:cNvCxnSpPr>
          <p:nvPr/>
        </p:nvCxnSpPr>
        <p:spPr bwMode="auto">
          <a:xfrm rot="5400000">
            <a:off x="3233378" y="3558530"/>
            <a:ext cx="720080" cy="204519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>
            <a:stCxn id="7" idx="2"/>
            <a:endCxn id="9" idx="0"/>
          </p:cNvCxnSpPr>
          <p:nvPr/>
        </p:nvCxnSpPr>
        <p:spPr bwMode="auto">
          <a:xfrm rot="16200000" flipH="1">
            <a:off x="5288192" y="3548912"/>
            <a:ext cx="720080" cy="20644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Content Placeholder 22" descr="ui_full.b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886200" y="2564904"/>
            <a:ext cx="1381182" cy="1560605"/>
          </a:xfr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Where to start?</a:t>
            </a:r>
            <a:endParaRPr lang="en-AU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755576" y="1340768"/>
            <a:ext cx="784887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Step 1 is dividing writing and drawing because there is a fundamental semantic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12136 0.3951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3872 0.3983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58200" cy="685800"/>
          </a:xfrm>
        </p:spPr>
        <p:txBody>
          <a:bodyPr/>
          <a:lstStyle/>
          <a:p>
            <a:r>
              <a:rPr lang="en-US" dirty="0" smtClean="0"/>
              <a:t>Our approach to diagram 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Separate Writing and Drawing (divider)</a:t>
            </a:r>
          </a:p>
          <a:p>
            <a:endParaRPr lang="en-US" sz="2800" dirty="0" smtClean="0"/>
          </a:p>
          <a:p>
            <a:r>
              <a:rPr lang="en-US" sz="2800" dirty="0" smtClean="0"/>
              <a:t>Recognize individual strokes</a:t>
            </a:r>
          </a:p>
          <a:p>
            <a:endParaRPr lang="en-US" sz="2800" dirty="0" smtClean="0"/>
          </a:p>
          <a:p>
            <a:r>
              <a:rPr lang="en-US" sz="2800" dirty="0" smtClean="0"/>
              <a:t>Join strokes into basic shapes</a:t>
            </a:r>
          </a:p>
          <a:p>
            <a:endParaRPr lang="en-US" sz="2800" dirty="0" smtClean="0"/>
          </a:p>
          <a:p>
            <a:r>
              <a:rPr lang="en-US" sz="2800" dirty="0" smtClean="0"/>
              <a:t>Join basic shapes to make components</a:t>
            </a:r>
          </a:p>
          <a:p>
            <a:endParaRPr lang="en-US" sz="2800" dirty="0" smtClean="0"/>
          </a:p>
          <a:p>
            <a:r>
              <a:rPr lang="en-US" sz="2800" dirty="0" smtClean="0"/>
              <a:t>Apply semantics to understand diagrams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CE5-91E2-4D5E-806B-7EB56302DFC3}" type="slidenum">
              <a:rPr lang="en-NZ" smtClean="0"/>
              <a:pPr/>
              <a:t>7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Feature-based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ube 3"/>
          <p:cNvSpPr/>
          <p:nvPr/>
        </p:nvSpPr>
        <p:spPr bwMode="auto">
          <a:xfrm flipH="1">
            <a:off x="4088160" y="3669432"/>
            <a:ext cx="2318156" cy="2051538"/>
          </a:xfrm>
          <a:prstGeom prst="cub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48" charset="0"/>
              </a:rPr>
              <a:t>Algorithm</a:t>
            </a:r>
          </a:p>
        </p:txBody>
      </p:sp>
      <p:sp>
        <p:nvSpPr>
          <p:cNvPr id="5" name="Cube 4"/>
          <p:cNvSpPr/>
          <p:nvPr/>
        </p:nvSpPr>
        <p:spPr bwMode="auto">
          <a:xfrm flipH="1">
            <a:off x="2411760" y="3675294"/>
            <a:ext cx="2217191" cy="2051538"/>
          </a:xfrm>
          <a:prstGeom prst="cub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" pitchFamily="4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" pitchFamily="48" charset="0"/>
              </a:rPr>
              <a:t>Features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 flipH="1">
            <a:off x="2411760" y="1916832"/>
            <a:ext cx="4038600" cy="2246923"/>
          </a:xfrm>
          <a:prstGeom prst="cub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" pitchFamily="4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Times" pitchFamily="48" charset="0"/>
              </a:rPr>
              <a:t>Recognizer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r>
              <a:rPr lang="en-US" dirty="0" smtClean="0"/>
              <a:t>RATA Generated Recognizers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03648" y="1664804"/>
            <a:ext cx="6048672" cy="4212468"/>
            <a:chOff x="1691680" y="1268760"/>
            <a:chExt cx="5760640" cy="3528392"/>
          </a:xfrm>
        </p:grpSpPr>
        <p:sp>
          <p:nvSpPr>
            <p:cNvPr id="4" name="Rounded Rectangle 3"/>
            <p:cNvSpPr/>
            <p:nvPr/>
          </p:nvSpPr>
          <p:spPr>
            <a:xfrm>
              <a:off x="1691680" y="1268760"/>
              <a:ext cx="5760640" cy="2736304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t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/>
                <a:t>RATA</a:t>
              </a:r>
              <a:endParaRPr lang="en-US" sz="2800" b="1" dirty="0"/>
            </a:p>
          </p:txBody>
        </p: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1835696" y="1873638"/>
              <a:ext cx="1527666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1. Describe Vocabulary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746246" y="1873638"/>
              <a:ext cx="1527666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2. Collect Examples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748063" y="1873638"/>
              <a:ext cx="1527666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3. Label Examples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680472" y="2996952"/>
              <a:ext cx="1593439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5. Generate Model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915816" y="4314627"/>
              <a:ext cx="3312368" cy="48252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Application Program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5748063" y="2996952"/>
              <a:ext cx="1527666" cy="828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SimSun" pitchFamily="2" charset="-122"/>
                  <a:cs typeface="Arial" pitchFamily="34" charset="0"/>
                </a:rPr>
                <a:t>4. Compute  Features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4249552" y="4060118"/>
              <a:ext cx="50405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363362" y="2287638"/>
              <a:ext cx="38288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273912" y="2287638"/>
              <a:ext cx="47415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364239" y="2849295"/>
              <a:ext cx="295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5273913" y="3410952"/>
              <a:ext cx="47415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55576" y="638132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RATA (Recognizer Algorithms and Training Attributes)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841</Words>
  <Application>Microsoft Office PowerPoint</Application>
  <PresentationFormat>On-screen Show (4:3)</PresentationFormat>
  <Paragraphs>294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Ink and Gesture recognition techniques</vt:lpstr>
      <vt:lpstr>Definitions</vt:lpstr>
      <vt:lpstr>Dissecting a diagram</vt:lpstr>
      <vt:lpstr>What are the components here?</vt:lpstr>
      <vt:lpstr>Recognition Problems</vt:lpstr>
      <vt:lpstr>Where to start?</vt:lpstr>
      <vt:lpstr>Our approach to diagram recognition</vt:lpstr>
      <vt:lpstr>Feature-based recognition</vt:lpstr>
      <vt:lpstr>RATA Generated Recognizers</vt:lpstr>
      <vt:lpstr>1. Describe Vocabulary</vt:lpstr>
      <vt:lpstr>2&amp;3)Collect and Label Data</vt:lpstr>
      <vt:lpstr>Slide 12</vt:lpstr>
      <vt:lpstr>5. Generate Model</vt:lpstr>
      <vt:lpstr>Using the recognizer component</vt:lpstr>
      <vt:lpstr>Algorithm selection</vt:lpstr>
      <vt:lpstr>Sample usage</vt:lpstr>
      <vt:lpstr>Best Weka Algorithms</vt:lpstr>
      <vt:lpstr>Ensemble</vt:lpstr>
      <vt:lpstr>Recognition rates – single stroke shapes/gestures</vt:lpstr>
      <vt:lpstr>Recognition rates - Divider</vt:lpstr>
      <vt:lpstr>Recognition rates - Divider</vt:lpstr>
      <vt:lpstr>So Far</vt:lpstr>
      <vt:lpstr>Next</vt:lpstr>
      <vt:lpstr>Then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Gesture recognition techniques</dc:title>
  <dc:creator>Beryl Plimmer</dc:creator>
  <cp:lastModifiedBy>student</cp:lastModifiedBy>
  <cp:revision>104</cp:revision>
  <dcterms:created xsi:type="dcterms:W3CDTF">2007-03-10T01:04:16Z</dcterms:created>
  <dcterms:modified xsi:type="dcterms:W3CDTF">2012-03-06T23:16:38Z</dcterms:modified>
</cp:coreProperties>
</file>